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handoutMasterIdLst>
    <p:handoutMasterId r:id="rId30"/>
  </p:handoutMasterIdLst>
  <p:sldIdLst>
    <p:sldId id="450" r:id="rId2"/>
    <p:sldId id="423" r:id="rId3"/>
    <p:sldId id="416" r:id="rId4"/>
    <p:sldId id="425" r:id="rId5"/>
    <p:sldId id="426" r:id="rId6"/>
    <p:sldId id="424" r:id="rId7"/>
    <p:sldId id="428" r:id="rId8"/>
    <p:sldId id="429" r:id="rId9"/>
    <p:sldId id="430" r:id="rId10"/>
    <p:sldId id="431" r:id="rId11"/>
    <p:sldId id="432" r:id="rId12"/>
    <p:sldId id="448" r:id="rId13"/>
    <p:sldId id="427" r:id="rId14"/>
    <p:sldId id="434" r:id="rId15"/>
    <p:sldId id="435" r:id="rId16"/>
    <p:sldId id="436" r:id="rId17"/>
    <p:sldId id="438" r:id="rId18"/>
    <p:sldId id="439" r:id="rId19"/>
    <p:sldId id="440" r:id="rId20"/>
    <p:sldId id="441" r:id="rId21"/>
    <p:sldId id="442" r:id="rId22"/>
    <p:sldId id="443" r:id="rId23"/>
    <p:sldId id="444" r:id="rId24"/>
    <p:sldId id="445" r:id="rId25"/>
    <p:sldId id="446" r:id="rId26"/>
    <p:sldId id="447" r:id="rId27"/>
    <p:sldId id="449" r:id="rId2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9" d="100"/>
          <a:sy n="69" d="100"/>
        </p:scale>
        <p:origin x="78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11-06T14:54:47.212" idx="1">
    <p:pos x="10" y="10"/>
    <p:text>2.	Stratejimizin adı göçmenlerle etkili iletişim stratejisi. İsminden anlaşılacağı üzere spesifik bir alanda özelleştirilmiş iletişim şekillerinden söz edeceğiz. yabancılar ve kamu çalışanları arasında kurulacak iletişimin kapsam ve standartlarını belirlemek için oluşturduğumuz stratejinin bazı kısımları genel iletişim şekilleri ile ilgili olduğu için günlük yaşamınızdan, iş ilişkilerinizden kesitler bulabilirsiniz. Biz bu stratejiyi oluştururken göçmenlerle iletişimde temas noktalarımızı, hangi iletişim şekillerini kullandığımızı, temasın hangi noktalarında ve kimlerle daha çok sorun yaşadığımızı tespit edip sonrasında aksamaya neden olan kısımların nasıl sağaltılabileceğini ele aldık. Tüm bunları yaparken hangi yaklaşımlardan beslenebileceğimizi, hangi rolleri taşıdığımızı göz önünde bulundurduk. Objektif görünmeyi ve yetkili kişi olmanın getirdiği sorumluluğun farkında olmayı önceledik.</p:text>
    <p:extLst>
      <p:ext uri="{C676402C-5697-4E1C-873F-D02D1690AC5C}">
        <p15:threadingInfo xmlns:p15="http://schemas.microsoft.com/office/powerpoint/2012/main" timeZoneBias="-1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a:extLst>
              <a:ext uri="{FF2B5EF4-FFF2-40B4-BE49-F238E27FC236}">
                <a16:creationId xmlns:a16="http://schemas.microsoft.com/office/drawing/2014/main" id="{924220D1-5C18-E3EC-CA61-867AEE30611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tr-TR"/>
              <a:t>DSF</a:t>
            </a:r>
          </a:p>
        </p:txBody>
      </p:sp>
      <p:sp>
        <p:nvSpPr>
          <p:cNvPr id="3" name="Veri Yer Tutucusu 2">
            <a:extLst>
              <a:ext uri="{FF2B5EF4-FFF2-40B4-BE49-F238E27FC236}">
                <a16:creationId xmlns:a16="http://schemas.microsoft.com/office/drawing/2014/main" id="{647132FA-7071-393C-8A5B-62718655A45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AB0EA9D-9FE7-4F19-B355-FD9476E8FEB8}" type="datetimeFigureOut">
              <a:rPr lang="tr-TR" smtClean="0"/>
              <a:pPr/>
              <a:t>6.11.2023</a:t>
            </a:fld>
            <a:endParaRPr lang="tr-TR"/>
          </a:p>
        </p:txBody>
      </p:sp>
      <p:sp>
        <p:nvSpPr>
          <p:cNvPr id="4" name="Alt Bilgi Yer Tutucusu 3">
            <a:extLst>
              <a:ext uri="{FF2B5EF4-FFF2-40B4-BE49-F238E27FC236}">
                <a16:creationId xmlns:a16="http://schemas.microsoft.com/office/drawing/2014/main" id="{4CB5E30E-9C10-C03C-C829-3C0CC6655EE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tr-TR"/>
              <a:t>SDFSD</a:t>
            </a:r>
          </a:p>
        </p:txBody>
      </p:sp>
      <p:sp>
        <p:nvSpPr>
          <p:cNvPr id="5" name="Slayt Numarası Yer Tutucusu 4">
            <a:extLst>
              <a:ext uri="{FF2B5EF4-FFF2-40B4-BE49-F238E27FC236}">
                <a16:creationId xmlns:a16="http://schemas.microsoft.com/office/drawing/2014/main" id="{2D139DA5-D1E5-F6AD-EC18-46FDED22404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0334E8-86EE-4752-8800-225F477F4FBC}" type="slidenum">
              <a:rPr lang="tr-TR" smtClean="0"/>
              <a:pPr/>
              <a:t>‹#›</a:t>
            </a:fld>
            <a:endParaRPr lang="tr-TR"/>
          </a:p>
        </p:txBody>
      </p:sp>
    </p:spTree>
    <p:extLst>
      <p:ext uri="{BB962C8B-B14F-4D97-AF65-F5344CB8AC3E}">
        <p14:creationId xmlns:p14="http://schemas.microsoft.com/office/powerpoint/2010/main" val="392715000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tr-TR"/>
              <a:t>DSF</a:t>
            </a: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E49491-7D92-442B-9BC8-A3C5718650FC}" type="datetimeFigureOut">
              <a:rPr lang="tr-TR" smtClean="0"/>
              <a:pPr/>
              <a:t>6.11.2023</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tr-TR"/>
              <a:t>SDFSD</a:t>
            </a: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A1E426-ABA9-44C8-B50F-0D1905F17873}" type="slidenum">
              <a:rPr lang="tr-TR" smtClean="0"/>
              <a:pPr/>
              <a:t>‹#›</a:t>
            </a:fld>
            <a:endParaRPr lang="tr-TR"/>
          </a:p>
        </p:txBody>
      </p:sp>
    </p:spTree>
    <p:extLst>
      <p:ext uri="{BB962C8B-B14F-4D97-AF65-F5344CB8AC3E}">
        <p14:creationId xmlns:p14="http://schemas.microsoft.com/office/powerpoint/2010/main" val="2258342843"/>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0"/>
            <a:r>
              <a:rPr lang="tr-TR" sz="1200" kern="1200" dirty="0" smtClean="0">
                <a:solidFill>
                  <a:schemeClr val="tx1"/>
                </a:solidFill>
                <a:effectLst/>
                <a:latin typeface="+mn-lt"/>
                <a:ea typeface="+mn-ea"/>
                <a:cs typeface="+mn-cs"/>
              </a:rPr>
              <a:t>GÖÇ, GÜNÜMÜZDE DÜNYANIN EN GÜNCEL MESELELERİNDEN BİRİ OLARAK KARŞIMIZA ÇIKIYOR. DÜNYA ÜZERİNDE TÜM ÜLKELERİN GÖÇTEN BİR ŞEKİLDE ETKİLENDİĞİNİ GÖZLEMLİYORUZ. ÜLKEMİZ DE GÖÇTEN HEM GÖÇ VEREN HEM GÖÇ ALAN HEM DE TRANSİT ÜLKE KONUMUNDA ETKİLENMEKTEDİR. ÖZELLİKLE YAŞADIĞIMIZ ŞEHİRDE GÖÇ ALAN ÜLKE OLMANIN ETKİLERİNİ EV SAHİBİ ÜLKE VATANDAŞLARI OLARAK HER BİRİMİZİN EKONOMİK, SOSYAL, SİYASİ YA DA KÜLTÜREL OLARAK HİSSETTİĞİMİZİ DÜŞÜNÜYORUM. </a:t>
            </a:r>
          </a:p>
          <a:p>
            <a:r>
              <a:rPr lang="tr-TR" sz="1200" kern="1200" dirty="0" smtClean="0">
                <a:solidFill>
                  <a:schemeClr val="tx1"/>
                </a:solidFill>
                <a:effectLst/>
                <a:latin typeface="+mn-lt"/>
                <a:ea typeface="+mn-ea"/>
                <a:cs typeface="+mn-cs"/>
              </a:rPr>
              <a:t>İL MÜDÜRLÜĞÜMÜZ OLARAK YABANCILARIN ÜLKEMİZDEKİ YASAL KALIŞLARINA İLİŞKİN İŞ VE İŞLEMLERİ YÜRÜTMEKLE GÖREVLİ OLDUĞUMUZ İÇİN KAMU KURUMLARININ HEMEN HEPSİNDEN DAHA FAZLA VE DAHA GENİŞ BİR YELPAZEDE YABANCILARLA İLETİŞİM HALİNDE BULUNUYORUZ. HİZMET SUNDUĞUMUZ GRUP DOĞRUDAN YABANCILAR OLDUĞU İÇİN YAŞANAN İLETİŞİM ZORLUKLARINA DA BİRİNCİ ELDEN TANIKLIK EDİYOR, BİRÇOK KEZ İLETİŞİMİN AKTÖRLERİNDEN BİRİ OLARAK BU ZORLUKLARI BİREBİR DENEYİMLİYORUZ. FAKAT PROJEMİZİN TANITIM SUNUMUNDA DA BELİRTİLDİĞİ ÜZERE YAŞANAN İLETİŞİM ZORLUKLARININ VE BU ZORLUKLARIN GETİRDİĞİ SÜREÇLERİN ÜLKEMİZE YA DA MÜDÜRLÜĞÜMÜZE ÖZGÜ BİR DURUM OLMADIĞININ FARKINDAYIZ Kİ AVRUPA ÜLKELERİNDE YAPTIĞIMIZ İNCELEMELER DE BUNU KANITLAR NİTELİKTE. </a:t>
            </a:r>
          </a:p>
          <a:p>
            <a:r>
              <a:rPr lang="tr-TR" sz="1200" kern="1200" dirty="0" smtClean="0">
                <a:solidFill>
                  <a:schemeClr val="tx1"/>
                </a:solidFill>
                <a:effectLst/>
                <a:latin typeface="+mn-lt"/>
                <a:ea typeface="+mn-ea"/>
                <a:cs typeface="+mn-cs"/>
              </a:rPr>
              <a:t>KURUMSAL KİMLİKLERİMİZİ BİR KENARA KOYDUĞUMUZDA, İKİLİ KİŞİSEL İLİŞKİLERİMİZDE DAHİ İLETİŞİM KURARKEN SAĞLIKLI YÖNTEMLER KULLANMAMANIN YAŞANTIMIZI, İLİŞKİLERİMİZİ, ALGI VE DAVRANIŞLARIMIZI NE ŞEKİLDE ETKİLEYEBİLECEĞİNİ İNSAN OLMANIN BİR GEREKLİLİĞİ OLARAK HER BİRİMİZ YAŞIYORUZ. AYNI KÜLTÜRDEN OLMADIĞIMIZ, ÇOĞU ZAMAN DİLİNİ BİLMEDİĞİMİZ VE BELLİ BİR AMAÇLA BELLİ BİR ROLLE (DEVLET TEMSİLİYETİ) İLETİŞİM KURMAK ZORUNDA OLDUĞUMUZ KİŞİLERLE KURDUĞUMUZ BU İLETİŞİMİN SINIRLARINI, İÇERİĞİNİ VE KAPSAMINI BELİRLEMENİN İLETİŞİM ÇATIŞMALARINI MİNİMİZE EDECEĞİNİ DÜŞÜNEREK AVRUPA’NIN TAMAMINDA YABANCILARLA ÇALIŞAN KAMU PERSONELİ İÇİN UYGULANABİLİR OLMASINA ÖZEN GÖSTERDİĞİMİZ BİR ETKİLİ İLETİŞİM STRATEJİSİ OLUŞTURDUK.</a:t>
            </a:r>
          </a:p>
          <a:p>
            <a:r>
              <a:rPr lang="tr-TR" sz="1200" kern="1200" dirty="0" smtClean="0">
                <a:solidFill>
                  <a:schemeClr val="tx1"/>
                </a:solidFill>
                <a:effectLst/>
                <a:latin typeface="+mn-lt"/>
                <a:ea typeface="+mn-ea"/>
                <a:cs typeface="+mn-cs"/>
              </a:rPr>
              <a:t> SİZLERE BUGÜN BU İLETİŞİM STRATEJİSİ AKTARMAYA ÇALIŞACAĞIM. DİNLERKEN KENDİ DENEYİMLERİNİZİ DÜŞÜNMENİZİ, YAŞADIĞINIZ ZORLUKLAR YA DA KRİZLER VAR İSE BU STRATEJİYİ KULLANMANIN BUNLAR İÇİN ÖNLEYİCİ OLUP OLAMAYACAĞINI DEĞERLENDİRMENİZİ, STRATEJİ DE BELİRTİLMEYİP SİZİN KULLANDIĞINIZ YÖNTEM VE FARKLI İLETİŞİM BASAMAKLARI VAR İSE BUNLARI BİZLERLE PAYLAŞMANIZI BİR SONRAKİ OTURUMUMUZDA RİCA EDECEĞİM.</a:t>
            </a:r>
          </a:p>
          <a:p>
            <a:endParaRPr lang="tr-TR" dirty="0" smtClean="0"/>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a:t>
            </a:fld>
            <a:endParaRPr lang="tr-TR"/>
          </a:p>
        </p:txBody>
      </p:sp>
    </p:spTree>
    <p:extLst>
      <p:ext uri="{BB962C8B-B14F-4D97-AF65-F5344CB8AC3E}">
        <p14:creationId xmlns:p14="http://schemas.microsoft.com/office/powerpoint/2010/main" val="3520866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effectLst/>
                <a:latin typeface="+mn-lt"/>
                <a:ea typeface="+mn-ea"/>
                <a:cs typeface="+mn-cs"/>
              </a:rPr>
              <a:t>ÇÖZÜM ODAKLI YAKLAŞIM DAHA ÇOK SORUNLA KARŞI KARŞIYA KALDIĞIMIZDA NASIL BİR YOL İZLEMEMİZ GEREKTİĞİ İLE İLGİLİ BİR YÖNTEM SUNAR. YAŞANAN PROBLEMLERE PROBLEMLERİN NEDENLERİ VE BU PROBLEME NEDEN OLAN GEÇMİŞTE GERÇEKLEŞTİRİLEN HATALAR ÜZERİNDEN YAKLAŞMAZ ÇÖZÜM ODAKLI YAKLAŞIM. ÇÖZÜM NE OLABİLİR SORUSUNU SORAR VE BU CEVABIN GEREKTİRDİĞİ İŞLEMLERİ TAKİP EDER. ÇÖZÜM ODAKLI YAKLAŞIM “BEN SANA DEMİŞTİM” DEMEMEKTİR. BU SORUNU ÇÖZMEK İÇİN BU BASAMAKLARIN GERÇEKLEŞTİRİLMESİ GEREKİR DEMEKTİR. BENZER SORUNLARLA SIK KARŞILAŞILIYORSA BUNUN İÇİN ÖNLEYİCİ TEDBİRLER DE ALMAYI İÇERİR. BUNUN SAĞLANABİLMESİ İÇİN İLK ADIM OLAYA ODAKLANMAKTIR. KARŞINIZDA SİZE SORUNLA GELEN BİRİ OLDUĞUNDA, DUYGU YÖNETİMİ DE BUNUNLA ORANTILI OLARAK AZALMIŞ OLABİLİR. YAŞADIĞI AKSİLİĞİ SİZE YANSITIYOR OLABİLİR. İŞLER GÜVENLİK TEHDİDİ VE SAYGISIZLIK BOYUTUNA ULAŞMADIĞI SÜRECE KİŞİNİN DUYGULARINI KENDİ ÜZERİMİZDEN DEĞERLENDİRMEMELİ, KİŞİNİN YAŞADIĞI OLAYLA İLGİLİ BASKI ALTINDA HİSSETTİĞİNİ BİLMELİYİZ. KİŞİLEŞTİRMEKTEN KAÇINMAK VAR OLAN SORUNU OLDUĞU GİBİ ELE ALIP DEĞERLENDİRMEK KONUSUNDA ÖNEMLİ BİR ADIMDIR.</a:t>
            </a:r>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10</a:t>
            </a:fld>
            <a:endParaRPr lang="tr-TR"/>
          </a:p>
        </p:txBody>
      </p:sp>
    </p:spTree>
    <p:extLst>
      <p:ext uri="{BB962C8B-B14F-4D97-AF65-F5344CB8AC3E}">
        <p14:creationId xmlns:p14="http://schemas.microsoft.com/office/powerpoint/2010/main" val="2886118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EMPATİK YAKLAŞIM TEMELDE KİŞİNİN İÇİNDE BULUNDUĞU DURUM VE KOŞULLARI ANLAMAYI İÇERİR. EMPATİK YAKLAŞIMI KULLANIRKEN KAVRAMLARI İYİ TANIMALI VE İLETİŞİM ŞEKLİMİZİ ONA GÖRE DEĞERLENDİRMELİYİZ. EMPATİ BİR KİŞİNİN İÇİNDE BULUNDUĞU DURUMU ANLAMAYI İÇERİRKEN SEMPATİ KAVRAMI BİR KİŞİNİN İÇİNDE BULUNDUĞU DURUM NEDENİYLE YAŞADIKLARINI VE HİSSETTİKLERİNİ HİSSETMEYİ TANIMLAR. SEMPATİK BİR BAKIŞ AÇISI İŞ YAŞAMINDA BİZİ OBJEKTİF OLMAKTAN ALIKOYARKEN DUYGUSAL REGÜLASYONUMUZA DA ZARAR VEREREK BİZLERİ İKİNCİL TRAVMA YAŞAMA KONUSUNDA RİSK ALTINDA BIRAKIR. İKİNCİL TRAVMA BİR BAŞKASININ TRAVMATİK YAŞANTISINI DİNLEMENİN YA DA ONA TANIKLIK ETMEK VE BUNA SÜREKLİ OLARAK MARUZ KALMANIN ZİHNİMİZDE TRAVMA ETKİLERİ GÖSTERMESİNİ ANLATIR. BU DURUM HASSAS GRUPLARLA ÇALIŞAN KİŞİLER İÇİN GENEL İDARİ HİZMETLER SININFINDA HİZMET VEREN PERSONELE GÖRE DAHA YAYGIN GÖRÜLÜR.</a:t>
            </a:r>
          </a:p>
          <a:p>
            <a:r>
              <a:rPr lang="tr-TR" sz="1200" kern="1200" dirty="0" smtClean="0">
                <a:solidFill>
                  <a:schemeClr val="tx1"/>
                </a:solidFill>
                <a:effectLst/>
                <a:latin typeface="+mn-lt"/>
                <a:ea typeface="+mn-ea"/>
                <a:cs typeface="+mn-cs"/>
              </a:rPr>
              <a:t>GENEL OLARAK İŞEMLERİ GERÇEKLEŞTİRME SIRASINDA EMPATİK YAKLAŞIMIN EN ÇOK ETKİN DİNLEME KISMI BİZİ İLGİLENDİRİYOR. ETKİN DİNLEME VARSAYIM YAPMAYI ENGELLER, TÜM DİKKATİMİZİ KONUŞULAN KİŞİYE VEREREK SÖYLEDİKLERİNİ TAM OLARAK ANLAMAYI, BİLGİ ALINMAK İSTENDİĞİNDE KONUYA İLİŞKİN AÇIK UÇLU SORULAR SORMAYI, KİŞİNİN ANLATTIKLARINA KABUL GÖSTERMEYİ, SORULARINA BİLGİ EKSİKLİĞİNE İHTİMAL BIRAKMAYACAK ŞEKİLDE NET VE ANLAŞILIR YANIT VERMEYİ, GERİBİLDİRİM VEREREK MESAJI DOĞRU OLARAK ALGILADIĞINI TEYİT ETMEYİ İÇERİR.</a:t>
            </a:r>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11</a:t>
            </a:fld>
            <a:endParaRPr lang="tr-TR"/>
          </a:p>
        </p:txBody>
      </p:sp>
    </p:spTree>
    <p:extLst>
      <p:ext uri="{BB962C8B-B14F-4D97-AF65-F5344CB8AC3E}">
        <p14:creationId xmlns:p14="http://schemas.microsoft.com/office/powerpoint/2010/main" val="3926802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ETNORELATİVİZM, FARKLI KÜLTÜRLERİN EŞİT DEĞERDE OLDUĞU VE HER KÜLTÜRÜN KENDİ BAĞLAMINDA ANLAŞILMASI GEREKTİĞİ FİKRİNE DAYANAN BİR KAVRAMDIR. BU YAKLAŞIMA GÖRE, BİR KÜLTÜRÜN DEĞERLERİ, NORMLARI, İNANÇLARI VE PRATİKLERİ, O KÜLTÜRÜN KENDİNE ÖZGÜ TARİH, DİL, COĞRAFYA VE TOPLUMSAL YAPILARI İLE İLİŞKİLİ OLARAK ANLAŞILMALIDIR. BU YAKLAŞIM, DİĞER KÜLTÜRLERİN DEĞERLERİNE VE NORMLARINA AÇIK BİR ŞEKİLDE BAKMAYA VE DEĞERLENDİRMEYE ÇALIŞMAK YERİNE, HER KÜLTÜRÜN KENDİ İÇİNDEKİ FARKLILIKLARI VE ÇEŞİTLİLİKLERİ KABUL ETMEYİ HEDEFLER. YASA UYGULAYICISI OLARAK KÜLTÜREL FARKLILIKLARIN ELE ALINIŞI YASALARIN SINIRLARI İLE ÇELİŞİRSE KAMU PERSONELİ OLARAK ÖNCELİĞİMİZ YASALARDIR. </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12</a:t>
            </a:fld>
            <a:endParaRPr lang="tr-TR"/>
          </a:p>
        </p:txBody>
      </p:sp>
    </p:spTree>
    <p:extLst>
      <p:ext uri="{BB962C8B-B14F-4D97-AF65-F5344CB8AC3E}">
        <p14:creationId xmlns:p14="http://schemas.microsoft.com/office/powerpoint/2010/main" val="3431384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ŞU ANA KADAR KONUŞTUKLARIMIZ İLETİŞİMİ HANGİ YAKLAŞIMLAR ÜZERİNDEN ELE ALACAĞIMIZI ANLATIYOR. ŞU AŞAMADAN SONRA İSE BU YAKLAŞIMLARI HANGİ İLETİŞİM ŞEKİLLERİ ÜZERİNDEN SERGİLEYECEĞİMİZDEN BAHSEDECEĞİZ.</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13</a:t>
            </a:fld>
            <a:endParaRPr lang="tr-TR"/>
          </a:p>
        </p:txBody>
      </p:sp>
    </p:spTree>
    <p:extLst>
      <p:ext uri="{BB962C8B-B14F-4D97-AF65-F5344CB8AC3E}">
        <p14:creationId xmlns:p14="http://schemas.microsoft.com/office/powerpoint/2010/main" val="2328685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YAPTIĞIMIZ İNCELEMELERLE HİZMET SAĞLAMA ESNASINDA HANGİ İLETİŞİM ŞEKİLLERİNİN KULLANDIĞIMIZI BELİRLEDİK. GÖRÜLDÜĞÜ VE BİLİNDİĞİ ÜZERE İÇİNDE EN ÇOK DEĞİŞKEN BULUNDURAN VE İLETİŞİM ÇATIŞMALARININ EN SIK YAŞANDIĞI İLETİŞİM ŞEKLİ YÜZ YÜZE İLETİŞİM.</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14</a:t>
            </a:fld>
            <a:endParaRPr lang="tr-TR"/>
          </a:p>
        </p:txBody>
      </p:sp>
    </p:spTree>
    <p:extLst>
      <p:ext uri="{BB962C8B-B14F-4D97-AF65-F5344CB8AC3E}">
        <p14:creationId xmlns:p14="http://schemas.microsoft.com/office/powerpoint/2010/main" val="1546359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YÜZ YÜZE İLETİŞİM KİŞİLERLE AYNI FİZİKSEL ALANI PAYLAŞTIĞIMIZ VE BİRBİRİNDEN FARKLI İLETİŞİM TÜRLERİNİN BİR ARADA BULUNDUĞU BİR İLETİŞİM ŞEKLİDİR. </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15</a:t>
            </a:fld>
            <a:endParaRPr lang="tr-TR"/>
          </a:p>
        </p:txBody>
      </p:sp>
    </p:spTree>
    <p:extLst>
      <p:ext uri="{BB962C8B-B14F-4D97-AF65-F5344CB8AC3E}">
        <p14:creationId xmlns:p14="http://schemas.microsoft.com/office/powerpoint/2010/main" val="899502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effectLst/>
                <a:latin typeface="+mn-lt"/>
                <a:ea typeface="+mn-ea"/>
                <a:cs typeface="+mn-cs"/>
              </a:rPr>
              <a:t>YÜZ YÜZE İLETİŞİMDE HEM SÖZLÜ HEM SÖZSÜZ İLETİŞİMİ KULLANIRIZ. ÖZELLİKLE DİLİN İLETİŞİM İÇİN VERİMLİ OLMADIĞI DURUMLARDA YANİ AYNI DİLİ KULLANMADIĞIMIZDA SÖZSÜZ İLETİŞİMİN ETKİLERİNİ DAHA ÇOK İZLERİZ.</a:t>
            </a:r>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16</a:t>
            </a:fld>
            <a:endParaRPr lang="tr-TR"/>
          </a:p>
        </p:txBody>
      </p:sp>
    </p:spTree>
    <p:extLst>
      <p:ext uri="{BB962C8B-B14F-4D97-AF65-F5344CB8AC3E}">
        <p14:creationId xmlns:p14="http://schemas.microsoft.com/office/powerpoint/2010/main" val="10275020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0"/>
            <a:r>
              <a:rPr lang="tr-TR" sz="1200" b="1" kern="1200" dirty="0" smtClean="0">
                <a:solidFill>
                  <a:schemeClr val="tx1"/>
                </a:solidFill>
                <a:effectLst/>
                <a:latin typeface="+mn-lt"/>
                <a:ea typeface="+mn-ea"/>
                <a:cs typeface="+mn-cs"/>
              </a:rPr>
              <a:t>İLETİŞİMİN TARAFLARI KİŞİSEL ALANI İHLAL ETMEYECEK ŞEKİLDE KONUMLANMALIDIR.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ÖRNEĞİN YABANCI İLE YAPILAN GÖRÜŞMEDE, GÖÇMENİN MASANIN DİĞER TARAFINDA KALACAK ŞEKİLDE KONUMLANMASI SAĞLANMALI, HERHANGİ BİR TEMASA MÜSAADE EDİLMEMELİ VEYA TEMASTA BULUNULMAMALIDIR. EĞER ORTAMDA GÖRÜŞMECİ İLE GÖÇMENİ AYIRAN BİR NESNE YOK İSE BU DURUMDA KİŞİLER ARASINDAKİ MESAFENİN YETERLİ DÜZEYDE OLMASINA DİKKAT EDİLMELİDİR (KİŞİSEL ALAN EVRENSEL OLARAK 120 CM KABUL EDİLMEKTEDİR. KOL AÇIKLIĞI YARI ÇAPINDA).</a:t>
            </a:r>
          </a:p>
          <a:p>
            <a:r>
              <a:rPr lang="tr-TR" sz="1200" b="1" kern="1200" dirty="0" smtClean="0">
                <a:solidFill>
                  <a:schemeClr val="tx1"/>
                </a:solidFill>
                <a:effectLst/>
                <a:latin typeface="+mn-lt"/>
                <a:ea typeface="+mn-ea"/>
                <a:cs typeface="+mn-cs"/>
              </a:rPr>
              <a:t>KİŞİLER BİRBİRLERİNİ NET OLARAK DUYACAK FAKAT RAHATSIZ ETMEYECEK YÜKSEKLİKTE KONUŞMALIDIR.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BU SAYEDE KİŞİLER BİRBİRLERİNİ DUYAMADIĞI İÇİN KİŞİSEL ALANI İHLAL ETMEK ZORUNDA KALMAYACAK, KARŞI TARAFIN KENDİSİNİ DUYDUĞUNDAN EMİN OLACAK, ÖZELLİKLE AÇIK OFİS ŞEKLİNDE ÇALIŞILAN KURUMLARDA ETRAFTAKİ DİĞER KİŞİLERİN RAHATSIZLIK DUYMASI ENGELLENECEKTİR. </a:t>
            </a:r>
          </a:p>
          <a:p>
            <a:r>
              <a:rPr lang="tr-TR" sz="1200" b="1" kern="1200" dirty="0" smtClean="0">
                <a:solidFill>
                  <a:schemeClr val="tx1"/>
                </a:solidFill>
                <a:effectLst/>
                <a:latin typeface="+mn-lt"/>
                <a:ea typeface="+mn-ea"/>
                <a:cs typeface="+mn-cs"/>
              </a:rPr>
              <a:t>DEYİMSEL VE MECAZ İÇERİKLİ KONUŞMALAR YAPILMAMALI, MÜMKÜN OLDUĞUNCA SADE, ANLAŞILIR SÖZCÜKLER SEÇİLMELİ KONUŞMA HIZI NORMAL OLMALIDIR.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ÖRNEĞİN;</a:t>
            </a:r>
          </a:p>
          <a:p>
            <a:r>
              <a:rPr lang="tr-TR" sz="1200" i="1" kern="1200" dirty="0" smtClean="0">
                <a:solidFill>
                  <a:schemeClr val="tx1"/>
                </a:solidFill>
                <a:effectLst/>
                <a:latin typeface="+mn-lt"/>
                <a:ea typeface="+mn-ea"/>
                <a:cs typeface="+mn-cs"/>
              </a:rPr>
              <a:t>“EVVELKİ”</a:t>
            </a:r>
            <a:r>
              <a:rPr lang="tr-TR" sz="1200" kern="1200" dirty="0" smtClean="0">
                <a:solidFill>
                  <a:schemeClr val="tx1"/>
                </a:solidFill>
                <a:effectLst/>
                <a:latin typeface="+mn-lt"/>
                <a:ea typeface="+mn-ea"/>
                <a:cs typeface="+mn-cs"/>
              </a:rPr>
              <a:t> YERİNE </a:t>
            </a:r>
            <a:r>
              <a:rPr lang="tr-TR" sz="1200" i="1" kern="1200" dirty="0" smtClean="0">
                <a:solidFill>
                  <a:schemeClr val="tx1"/>
                </a:solidFill>
                <a:effectLst/>
                <a:latin typeface="+mn-lt"/>
                <a:ea typeface="+mn-ea"/>
                <a:cs typeface="+mn-cs"/>
              </a:rPr>
              <a:t>“ÖNCEKİ”</a:t>
            </a:r>
            <a:r>
              <a:rPr lang="tr-TR" sz="1200" kern="1200" dirty="0" smtClean="0">
                <a:solidFill>
                  <a:schemeClr val="tx1"/>
                </a:solidFill>
                <a:effectLst/>
                <a:latin typeface="+mn-lt"/>
                <a:ea typeface="+mn-ea"/>
                <a:cs typeface="+mn-cs"/>
              </a:rPr>
              <a:t>, </a:t>
            </a:r>
          </a:p>
          <a:p>
            <a:r>
              <a:rPr lang="tr-TR" sz="1200" i="1" kern="1200" dirty="0" smtClean="0">
                <a:solidFill>
                  <a:schemeClr val="tx1"/>
                </a:solidFill>
                <a:effectLst/>
                <a:latin typeface="+mn-lt"/>
                <a:ea typeface="+mn-ea"/>
                <a:cs typeface="+mn-cs"/>
              </a:rPr>
              <a:t>“MUHTELİF”</a:t>
            </a:r>
            <a:r>
              <a:rPr lang="tr-TR" sz="1200" kern="1200" dirty="0" smtClean="0">
                <a:solidFill>
                  <a:schemeClr val="tx1"/>
                </a:solidFill>
                <a:effectLst/>
                <a:latin typeface="+mn-lt"/>
                <a:ea typeface="+mn-ea"/>
                <a:cs typeface="+mn-cs"/>
              </a:rPr>
              <a:t> YERİNE </a:t>
            </a:r>
            <a:r>
              <a:rPr lang="tr-TR" sz="1200" i="1" kern="1200" dirty="0" smtClean="0">
                <a:solidFill>
                  <a:schemeClr val="tx1"/>
                </a:solidFill>
                <a:effectLst/>
                <a:latin typeface="+mn-lt"/>
                <a:ea typeface="+mn-ea"/>
                <a:cs typeface="+mn-cs"/>
              </a:rPr>
              <a:t>“ÇEŞİTLİ”</a:t>
            </a:r>
            <a:r>
              <a:rPr lang="tr-TR" sz="1200" kern="1200" dirty="0" smtClean="0">
                <a:solidFill>
                  <a:schemeClr val="tx1"/>
                </a:solidFill>
                <a:effectLst/>
                <a:latin typeface="+mn-lt"/>
                <a:ea typeface="+mn-ea"/>
                <a:cs typeface="+mn-cs"/>
              </a:rPr>
              <a:t>, </a:t>
            </a:r>
          </a:p>
          <a:p>
            <a:r>
              <a:rPr lang="tr-TR" sz="1200" i="1" kern="1200" dirty="0" smtClean="0">
                <a:solidFill>
                  <a:schemeClr val="tx1"/>
                </a:solidFill>
                <a:effectLst/>
                <a:latin typeface="+mn-lt"/>
                <a:ea typeface="+mn-ea"/>
                <a:cs typeface="+mn-cs"/>
              </a:rPr>
              <a:t>“MUVAFAKATNAME”</a:t>
            </a:r>
            <a:r>
              <a:rPr lang="tr-TR" sz="1200" kern="1200" dirty="0" smtClean="0">
                <a:solidFill>
                  <a:schemeClr val="tx1"/>
                </a:solidFill>
                <a:effectLst/>
                <a:latin typeface="+mn-lt"/>
                <a:ea typeface="+mn-ea"/>
                <a:cs typeface="+mn-cs"/>
              </a:rPr>
              <a:t> YERİNE </a:t>
            </a:r>
            <a:r>
              <a:rPr lang="tr-TR" sz="1200" i="1" kern="1200" dirty="0" smtClean="0">
                <a:solidFill>
                  <a:schemeClr val="tx1"/>
                </a:solidFill>
                <a:effectLst/>
                <a:latin typeface="+mn-lt"/>
                <a:ea typeface="+mn-ea"/>
                <a:cs typeface="+mn-cs"/>
              </a:rPr>
              <a:t>“İZİN BELGESİ”</a:t>
            </a:r>
            <a:r>
              <a:rPr lang="tr-TR" sz="1200" kern="1200" dirty="0" smtClean="0">
                <a:solidFill>
                  <a:schemeClr val="tx1"/>
                </a:solidFill>
                <a:effectLst/>
                <a:latin typeface="+mn-lt"/>
                <a:ea typeface="+mn-ea"/>
                <a:cs typeface="+mn-cs"/>
              </a:rPr>
              <a:t>,</a:t>
            </a:r>
          </a:p>
          <a:p>
            <a:r>
              <a:rPr lang="tr-TR" sz="1200" i="1" kern="1200" dirty="0" smtClean="0">
                <a:solidFill>
                  <a:schemeClr val="tx1"/>
                </a:solidFill>
                <a:effectLst/>
                <a:latin typeface="+mn-lt"/>
                <a:ea typeface="+mn-ea"/>
                <a:cs typeface="+mn-cs"/>
              </a:rPr>
              <a:t>“YASALARI ÇİĞNEMEK”</a:t>
            </a:r>
            <a:r>
              <a:rPr lang="tr-TR" sz="1200" kern="1200" dirty="0" smtClean="0">
                <a:solidFill>
                  <a:schemeClr val="tx1"/>
                </a:solidFill>
                <a:effectLst/>
                <a:latin typeface="+mn-lt"/>
                <a:ea typeface="+mn-ea"/>
                <a:cs typeface="+mn-cs"/>
              </a:rPr>
              <a:t> YERİNE </a:t>
            </a:r>
            <a:r>
              <a:rPr lang="tr-TR" sz="1200" i="1" kern="1200" dirty="0" smtClean="0">
                <a:solidFill>
                  <a:schemeClr val="tx1"/>
                </a:solidFill>
                <a:effectLst/>
                <a:latin typeface="+mn-lt"/>
                <a:ea typeface="+mn-ea"/>
                <a:cs typeface="+mn-cs"/>
              </a:rPr>
              <a:t>“YASAL OLMAYANI YAPMAK/İSTEMEK”</a:t>
            </a:r>
            <a:r>
              <a:rPr lang="tr-TR" sz="1200" kern="1200" dirty="0" smtClean="0">
                <a:solidFill>
                  <a:schemeClr val="tx1"/>
                </a:solidFill>
                <a:effectLst/>
                <a:latin typeface="+mn-lt"/>
                <a:ea typeface="+mn-ea"/>
                <a:cs typeface="+mn-cs"/>
              </a:rPr>
              <a:t> GİBİ İFADELER KULLANILMALIDIR.</a:t>
            </a:r>
          </a:p>
          <a:p>
            <a:r>
              <a:rPr lang="tr-TR" sz="1200" kern="1200" dirty="0" smtClean="0">
                <a:solidFill>
                  <a:schemeClr val="tx1"/>
                </a:solidFill>
                <a:effectLst/>
                <a:latin typeface="+mn-lt"/>
                <a:ea typeface="+mn-ea"/>
                <a:cs typeface="+mn-cs"/>
              </a:rPr>
              <a:t> </a:t>
            </a:r>
          </a:p>
          <a:p>
            <a:r>
              <a:rPr lang="tr-TR" sz="1200" b="1" kern="1200" dirty="0" smtClean="0">
                <a:solidFill>
                  <a:schemeClr val="tx1"/>
                </a:solidFill>
                <a:effectLst/>
                <a:latin typeface="+mn-lt"/>
                <a:ea typeface="+mn-ea"/>
                <a:cs typeface="+mn-cs"/>
              </a:rPr>
              <a:t>MESLEKİ VEYA KURUMSAL JARGONDAN KAÇINILMALIDIR.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TÜRKİYE İÇİN SPESİFİK ÖRNEK: </a:t>
            </a:r>
            <a:r>
              <a:rPr lang="tr-TR" sz="1200" i="1" kern="1200" dirty="0" smtClean="0">
                <a:solidFill>
                  <a:schemeClr val="tx1"/>
                </a:solidFill>
                <a:effectLst/>
                <a:latin typeface="+mn-lt"/>
                <a:ea typeface="+mn-ea"/>
                <a:cs typeface="+mn-cs"/>
              </a:rPr>
              <a:t>“31 (J) BAŞVURUSU YAPAMAZSIN”</a:t>
            </a:r>
            <a:r>
              <a:rPr lang="tr-TR" sz="1200" kern="1200" dirty="0" smtClean="0">
                <a:solidFill>
                  <a:schemeClr val="tx1"/>
                </a:solidFill>
                <a:effectLst/>
                <a:latin typeface="+mn-lt"/>
                <a:ea typeface="+mn-ea"/>
                <a:cs typeface="+mn-cs"/>
              </a:rPr>
              <a:t> YERİNE “</a:t>
            </a:r>
            <a:r>
              <a:rPr lang="tr-TR" sz="1200" i="1" kern="1200" dirty="0" smtClean="0">
                <a:solidFill>
                  <a:schemeClr val="tx1"/>
                </a:solidFill>
                <a:effectLst/>
                <a:latin typeface="+mn-lt"/>
                <a:ea typeface="+mn-ea"/>
                <a:cs typeface="+mn-cs"/>
              </a:rPr>
              <a:t>YATIRIMCI OLARAK BAŞVURU YAPMA ŞARTLARINI TAŞIMIYORSUNUZ”</a:t>
            </a:r>
            <a:endParaRPr lang="tr-TR" sz="1200" kern="1200" dirty="0" smtClean="0">
              <a:solidFill>
                <a:schemeClr val="tx1"/>
              </a:solidFill>
              <a:effectLst/>
              <a:latin typeface="+mn-lt"/>
              <a:ea typeface="+mn-ea"/>
              <a:cs typeface="+mn-cs"/>
            </a:endParaRPr>
          </a:p>
          <a:p>
            <a:r>
              <a:rPr lang="tr-TR" sz="1200" i="1" kern="1200" dirty="0" smtClean="0">
                <a:solidFill>
                  <a:schemeClr val="tx1"/>
                </a:solidFill>
                <a:effectLst/>
                <a:latin typeface="+mn-lt"/>
                <a:ea typeface="+mn-ea"/>
                <a:cs typeface="+mn-cs"/>
              </a:rPr>
              <a:t>“GGM” </a:t>
            </a:r>
            <a:r>
              <a:rPr lang="tr-TR" sz="1200" kern="1200" dirty="0" smtClean="0">
                <a:solidFill>
                  <a:schemeClr val="tx1"/>
                </a:solidFill>
                <a:effectLst/>
                <a:latin typeface="+mn-lt"/>
                <a:ea typeface="+mn-ea"/>
                <a:cs typeface="+mn-cs"/>
              </a:rPr>
              <a:t>YERİNE </a:t>
            </a:r>
            <a:r>
              <a:rPr lang="tr-TR" sz="1200" i="1" kern="1200" dirty="0" smtClean="0">
                <a:solidFill>
                  <a:schemeClr val="tx1"/>
                </a:solidFill>
                <a:effectLst/>
                <a:latin typeface="+mn-lt"/>
                <a:ea typeface="+mn-ea"/>
                <a:cs typeface="+mn-cs"/>
              </a:rPr>
              <a:t>“GERİ GÖNDERME MERKEZİ”</a:t>
            </a:r>
            <a:endParaRPr lang="tr-TR" sz="1200" kern="1200" dirty="0" smtClean="0">
              <a:solidFill>
                <a:schemeClr val="tx1"/>
              </a:solidFill>
              <a:effectLst/>
              <a:latin typeface="+mn-lt"/>
              <a:ea typeface="+mn-ea"/>
              <a:cs typeface="+mn-cs"/>
            </a:endParaRPr>
          </a:p>
          <a:p>
            <a:r>
              <a:rPr lang="tr-TR" sz="1200" i="1" kern="1200" dirty="0" smtClean="0">
                <a:solidFill>
                  <a:schemeClr val="tx1"/>
                </a:solidFill>
                <a:effectLst/>
                <a:latin typeface="+mn-lt"/>
                <a:ea typeface="+mn-ea"/>
                <a:cs typeface="+mn-cs"/>
              </a:rPr>
              <a:t>“UK”</a:t>
            </a:r>
            <a:r>
              <a:rPr lang="tr-TR" sz="1200" kern="1200" dirty="0" smtClean="0">
                <a:solidFill>
                  <a:schemeClr val="tx1"/>
                </a:solidFill>
                <a:effectLst/>
                <a:latin typeface="+mn-lt"/>
                <a:ea typeface="+mn-ea"/>
                <a:cs typeface="+mn-cs"/>
              </a:rPr>
              <a:t> YERİNE </a:t>
            </a:r>
            <a:r>
              <a:rPr lang="tr-TR" sz="1200" i="1" kern="1200" dirty="0" smtClean="0">
                <a:solidFill>
                  <a:schemeClr val="tx1"/>
                </a:solidFill>
                <a:effectLst/>
                <a:latin typeface="+mn-lt"/>
                <a:ea typeface="+mn-ea"/>
                <a:cs typeface="+mn-cs"/>
              </a:rPr>
              <a:t>“ULUSLARARASI KORUMA”</a:t>
            </a:r>
            <a:endParaRPr lang="tr-TR" sz="1200" kern="1200" dirty="0" smtClean="0">
              <a:solidFill>
                <a:schemeClr val="tx1"/>
              </a:solidFill>
              <a:effectLst/>
              <a:latin typeface="+mn-lt"/>
              <a:ea typeface="+mn-ea"/>
              <a:cs typeface="+mn-cs"/>
            </a:endParaRPr>
          </a:p>
          <a:p>
            <a:r>
              <a:rPr lang="tr-TR" sz="1200" b="1" kern="1200" dirty="0" smtClean="0">
                <a:solidFill>
                  <a:schemeClr val="tx1"/>
                </a:solidFill>
                <a:effectLst/>
                <a:latin typeface="+mn-lt"/>
                <a:ea typeface="+mn-ea"/>
                <a:cs typeface="+mn-cs"/>
              </a:rPr>
              <a:t>İLETİŞİMİN SÜRDÜĞÜNÜ KARŞI TARAFA AKTARABİLMEK İÇİN GÖZ KONTAĞI KORUNMALI, DOĞRU VÜCUT POZİSYONU, KARARLI SES TONU VE UYGUN BİR HİTAP İLE İLETİŞİM KURULMALIDIR.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KURUMSALLIĞIN DOĞRU TEMSİLİ VE İLETİŞİMİN SEVİYESİNİ İLK BELİRLEYEN UNSUR KİŞİYE HİTAP EDİŞ ŞEKLİDİR. İLGİLİ KİŞİYE UYGUN BİR HİTAP KULLANILMALI, </a:t>
            </a:r>
            <a:r>
              <a:rPr lang="tr-TR" sz="1200" i="1" kern="1200" dirty="0" smtClean="0">
                <a:solidFill>
                  <a:schemeClr val="tx1"/>
                </a:solidFill>
                <a:effectLst/>
                <a:latin typeface="+mn-lt"/>
                <a:ea typeface="+mn-ea"/>
                <a:cs typeface="+mn-cs"/>
              </a:rPr>
              <a:t>"HANIMEFENDİ", "BEYEFENDİ", “X HANIM”, “Y BEY”</a:t>
            </a:r>
            <a:r>
              <a:rPr lang="tr-TR" sz="1200" kern="1200" dirty="0" smtClean="0">
                <a:solidFill>
                  <a:schemeClr val="tx1"/>
                </a:solidFill>
                <a:effectLst/>
                <a:latin typeface="+mn-lt"/>
                <a:ea typeface="+mn-ea"/>
                <a:cs typeface="+mn-cs"/>
              </a:rPr>
              <a:t> GİBİ İFADELER SEÇİLMELİDİR. ASLA ARGO, SAMİMİYET İFADE EDEN YA DA CİDDİYETTEN UZAK KELİMELER </a:t>
            </a:r>
            <a:r>
              <a:rPr lang="tr-TR" sz="1200" i="1" kern="1200" dirty="0" smtClean="0">
                <a:solidFill>
                  <a:schemeClr val="tx1"/>
                </a:solidFill>
                <a:effectLst/>
                <a:latin typeface="+mn-lt"/>
                <a:ea typeface="+mn-ea"/>
                <a:cs typeface="+mn-cs"/>
              </a:rPr>
              <a:t>("HEY", "KARDEŞİM", "GENÇ"</a:t>
            </a:r>
            <a:r>
              <a:rPr lang="tr-TR" sz="1200" kern="1200" dirty="0" smtClean="0">
                <a:solidFill>
                  <a:schemeClr val="tx1"/>
                </a:solidFill>
                <a:effectLst/>
                <a:latin typeface="+mn-lt"/>
                <a:ea typeface="+mn-ea"/>
                <a:cs typeface="+mn-cs"/>
              </a:rPr>
              <a:t> VB.) KULLANILMAMALIDIR. BAZEN İŞLEMLERİ İLE İLGİLİ BAŞVURAN YABANCILARIN KİŞİSEL İLİŞKİ KURMA YOLUYLA İŞLEMLERİNİ HIZLANDIRMAYA VEYA OLUMLU SONUÇLANDIRMAYA YÖNELİK GİRİŞİMLERİ İLE KARŞILAŞABİLİR. BU GİBİ DURUMLARDA İLETİŞİM ÇALIŞAN TARAFINDAN OLMASI GEREKEN KONUMDA TUTULMALI, YABANCININ ÇALIŞANIN KİŞİSEL ALANINI SÖZEL VE DAVRANIŞSAL OLARAK DA İHLAL ETMESİNE İZİN VERİLMEMELİDİR. </a:t>
            </a:r>
          </a:p>
          <a:p>
            <a:r>
              <a:rPr lang="tr-TR" sz="1200" b="1" kern="1200" dirty="0" smtClean="0">
                <a:solidFill>
                  <a:schemeClr val="tx1"/>
                </a:solidFill>
                <a:effectLst/>
                <a:latin typeface="+mn-lt"/>
                <a:ea typeface="+mn-ea"/>
                <a:cs typeface="+mn-cs"/>
              </a:rPr>
              <a:t>DUYGUSAL REAKSİYONLARDAN KAÇINILMALIDIR.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KAMU KURUMU ÇALIŞANI HİZMET SAĞLADIĞI BİR YABANCI İLE İLETİŞİM HALİNDEYKEN GERÇEKLEŞTİRDİĞİ İŞLEME VE YABANCIYA DAİR YA DA BAŞKA KONULARA İLİŞKİN O SIRADA HİSSETTİĞİ DUYGULARI YANSITMAMALIDIR. GERGİN GÖRÜNMEK, ACELECİ DAVRANMAK, YÜKSEK SESLE VE KIZGIN ŞEKİLDE KONUŞMAK İLETİŞİMİN GERİLİM SEVİYESİNİ ARTIRIR. BAZI DURUMLARDA İSE HİZMET ALAN KİŞİ GERGİN, SİNİRLİ YA DA AGRESİF OLMAK GİBİ DUYGUSAL SÜREÇLERLE İLETİŞİME DAHİL OLABİLİRLER. KARŞIDAKİ KİŞİNİN DUYGULARINA DAİR İPUÇLARINI YAKALAMAK YAŞANMASI MUHTEMEL İLETİŞİM KRİZLERİNİN DOĞRU YÖNETİLMESİNE OLANAK SAĞLAR.</a:t>
            </a:r>
          </a:p>
          <a:p>
            <a:r>
              <a:rPr lang="tr-TR" sz="1200" kern="1200" dirty="0" smtClean="0">
                <a:solidFill>
                  <a:schemeClr val="tx1"/>
                </a:solidFill>
                <a:effectLst/>
                <a:latin typeface="+mn-lt"/>
                <a:ea typeface="+mn-ea"/>
                <a:cs typeface="+mn-cs"/>
              </a:rPr>
              <a:t> </a:t>
            </a:r>
          </a:p>
          <a:p>
            <a:r>
              <a:rPr lang="tr-TR" sz="1200" b="1" kern="1200" dirty="0" smtClean="0">
                <a:solidFill>
                  <a:schemeClr val="tx1"/>
                </a:solidFill>
                <a:effectLst/>
                <a:latin typeface="+mn-lt"/>
                <a:ea typeface="+mn-ea"/>
                <a:cs typeface="+mn-cs"/>
              </a:rPr>
              <a:t>KİŞİNİN AKTARDIĞI BİLGİLERDE KAYIP YAŞANMAMASI İÇİN BİLGİ AKTARIMI İÇEREN KONUŞMALAR ANLIK NOT ALINMALIDIR.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ÖZELLİKLE SPESİFİK BİLGİ İÇEREN KONUŞMALAR HERHANGİ BİR KARMAŞAYA SEBEBİYET VERMEMEK ADINA NOT ALINMALIDIR (YER VE KİŞİ İSİMLERİ, TARİHLER, ADRES, TELEFON NUMARASI VB). BAŞVURU YAPAN GÖÇMENİN HAYATI İLE İLGİLİ ÖNEMLİ BİR KARARA ARACILIK EDECEK OLAN ÇALIŞAN, KENDİSİNDEN KAYNAKLANAN YANLIŞ BİR BİLGİ AKIŞINA İZİN VERMEMELİDİR.</a:t>
            </a:r>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17</a:t>
            </a:fld>
            <a:endParaRPr lang="tr-TR"/>
          </a:p>
        </p:txBody>
      </p:sp>
    </p:spTree>
    <p:extLst>
      <p:ext uri="{BB962C8B-B14F-4D97-AF65-F5344CB8AC3E}">
        <p14:creationId xmlns:p14="http://schemas.microsoft.com/office/powerpoint/2010/main" val="3996431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0"/>
            <a:r>
              <a:rPr lang="tr-TR" sz="1200" b="1" kern="1200" dirty="0" smtClean="0">
                <a:solidFill>
                  <a:schemeClr val="tx1"/>
                </a:solidFill>
                <a:effectLst/>
                <a:latin typeface="+mn-lt"/>
                <a:ea typeface="+mn-ea"/>
                <a:cs typeface="+mn-cs"/>
              </a:rPr>
              <a:t>KİŞİNİN ANLATTIKLARI KARŞISINDA KENDİ KÜLTÜR VE DEĞER YARGILARINI BELİRTİR ŞEKİLDE YÜZ İFADELERİ KULLANILMAMALIDIR.</a:t>
            </a:r>
            <a:endParaRPr lang="tr-TR" sz="1200" kern="1200" dirty="0" smtClean="0">
              <a:solidFill>
                <a:schemeClr val="tx1"/>
              </a:solidFill>
              <a:effectLst/>
              <a:latin typeface="+mn-lt"/>
              <a:ea typeface="+mn-ea"/>
              <a:cs typeface="+mn-cs"/>
            </a:endParaRPr>
          </a:p>
          <a:p>
            <a:r>
              <a:rPr lang="tr-TR" sz="1200" b="1" kern="1200" dirty="0" smtClean="0">
                <a:solidFill>
                  <a:schemeClr val="tx1"/>
                </a:solidFill>
                <a:effectLst/>
                <a:latin typeface="+mn-lt"/>
                <a:ea typeface="+mn-ea"/>
                <a:cs typeface="+mn-cs"/>
              </a:rPr>
              <a:t> </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GÖÇMENLERE HİZMET VEREN BİR KURUMDA ÇALIŞAN PERSONEL FARKLI KÜLTÜREL DEĞERLERE SAHİP BİRÇOK İNSANLA KARŞILAŞIR. BU DURUMDA PERSONEL, KARŞISINDAKİ KİŞİNİN ANLATTIKLARI İLE İLGİLİ DÜŞÜNCELERİNİ OLUMLU – OLUMSUZ YÜZ İFADELERİYLE YANSITMAMALI, KÜLTÜREL FARKLILIĞIN FARKINDA OLMALI VE ETNOSENTRİK DAVRANMAKTAN KAÇINMALIDIR.</a:t>
            </a:r>
          </a:p>
          <a:p>
            <a:r>
              <a:rPr lang="tr-TR" sz="1200" kern="1200" dirty="0" smtClean="0">
                <a:solidFill>
                  <a:schemeClr val="tx1"/>
                </a:solidFill>
                <a:effectLst/>
                <a:latin typeface="+mn-lt"/>
                <a:ea typeface="+mn-ea"/>
                <a:cs typeface="+mn-cs"/>
              </a:rPr>
              <a:t> </a:t>
            </a:r>
          </a:p>
          <a:p>
            <a:r>
              <a:rPr lang="tr-TR" sz="1200" b="1" kern="1200" dirty="0" smtClean="0">
                <a:solidFill>
                  <a:schemeClr val="tx1"/>
                </a:solidFill>
                <a:effectLst/>
                <a:latin typeface="+mn-lt"/>
                <a:ea typeface="+mn-ea"/>
                <a:cs typeface="+mn-cs"/>
              </a:rPr>
              <a:t>ÖZELLİKLE SPESİFİK YER VE BELGE İSİMLERİ İÇİN AÇIKLAYICI İFADELER KULLANILMALIDIR.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 </a:t>
            </a:r>
          </a:p>
          <a:p>
            <a:r>
              <a:rPr lang="tr-TR" sz="1200" kern="1200" dirty="0" smtClean="0">
                <a:solidFill>
                  <a:schemeClr val="tx1"/>
                </a:solidFill>
                <a:effectLst/>
                <a:latin typeface="+mn-lt"/>
                <a:ea typeface="+mn-ea"/>
                <a:cs typeface="+mn-cs"/>
              </a:rPr>
              <a:t>ÖRNEĞİN YABANCININ ADRES BEYANIYLA İLGİLİ NUMARATAJ BELGESİNE İHTİYAÇ DUYULMASI DURUMU YABANCIYA AÇIKLANARAK İSTENEN BELGE YAZILI OLARAK İFADE EDİLMELİDİR. KARŞIDAKİ KİŞİ HER NE KADAR O ÜLKENİN DİLİNİ KONUŞABİLİYOR GÖRÜNSE DE KURUM VE PROSEDÜRLERE İLİŞKİN BİLGİSİ YETERSİZ OLABİLİR. AYRICA İSTENEN HER FAZLADAN BELGEYİ TEMİN ETMENİN YABANCI İÇİN YENİ BİR STRES KAYNAĞI OLDUĞU GÖZ ÖNÜNDE BULUNDURULMALIDIR. BU GİBİ BİR DURUMDA GEREKLİLİKLERİ BELİRTMEK İÇİN AÇIKLAYICI İFADELER KULLANILMALIDIR. (“</a:t>
            </a:r>
            <a:r>
              <a:rPr lang="tr-TR" sz="1200" i="1" kern="1200" dirty="0" smtClean="0">
                <a:solidFill>
                  <a:schemeClr val="tx1"/>
                </a:solidFill>
                <a:effectLst/>
                <a:latin typeface="+mn-lt"/>
                <a:ea typeface="+mn-ea"/>
                <a:cs typeface="+mn-cs"/>
              </a:rPr>
              <a:t>KURUMUMUZA BEYAN ETMİŞ OLDUĞUNUZ ADRES, ULUSAL ADRES SİSTEMİNDE BULUNMUYOR. BU, DAHA ÖNCE DE KARŞILAŞTIĞIMIZ BİR SORUN. BU SORUNUN ÇÖZÜLMESİ İÇİN “NUMARATAJ BELGESİ” GETİRİLMESİ GEREKİR. BU BELGE BELEDİYEDEN TEMİN EDİLİR VE ADRESİNİZİN SİSTEMDE VAR OLAN HALİNİ GÖREREK KAYDI GERÇEKLEŞTİRMEMİZİ SAĞLAR.</a:t>
            </a:r>
            <a:r>
              <a:rPr lang="tr-TR" sz="1200" kern="1200" dirty="0" smtClean="0">
                <a:solidFill>
                  <a:schemeClr val="tx1"/>
                </a:solidFill>
                <a:effectLst/>
                <a:latin typeface="+mn-lt"/>
                <a:ea typeface="+mn-ea"/>
                <a:cs typeface="+mn-cs"/>
              </a:rPr>
              <a:t>” ŞEKLİNDE BİR AÇIKLAMA GERÇEKLEŞTİRİLDİKTEN SONRA BELGE İSMİNİN VE TEMİN EDİLECEĞİ YERİN ADININ YAZILI OLARAK KİŞİYE VERİLMESİ İŞLEMİN DOĞRU VE HIZLI ŞEKİLDE GERÇEKLEŞTİRİLMESİNİ SAĞLAR.)</a:t>
            </a:r>
          </a:p>
          <a:p>
            <a:r>
              <a:rPr lang="tr-TR" sz="1200" kern="1200" dirty="0" smtClean="0">
                <a:solidFill>
                  <a:schemeClr val="tx1"/>
                </a:solidFill>
                <a:effectLst/>
                <a:latin typeface="+mn-lt"/>
                <a:ea typeface="+mn-ea"/>
                <a:cs typeface="+mn-cs"/>
              </a:rPr>
              <a:t> </a:t>
            </a:r>
          </a:p>
          <a:p>
            <a:r>
              <a:rPr lang="tr-TR" sz="1200" b="1" kern="1200" dirty="0" smtClean="0">
                <a:solidFill>
                  <a:schemeClr val="tx1"/>
                </a:solidFill>
                <a:effectLst/>
                <a:latin typeface="+mn-lt"/>
                <a:ea typeface="+mn-ea"/>
                <a:cs typeface="+mn-cs"/>
              </a:rPr>
              <a:t>İŞ VE İŞLEMLERİN GEREĞİNİ SAĞLAYACAK KAPSAMDA SORULAR SORULMALI, KİŞİSEL İFADELER VE YORUMLARDAN KAÇINILMALIDIR. KİŞİSEL MERAK İÇEREN BİR SORU SORULMAK İSTENDİĞİNDE KİŞİYE BU SORUYU YANITLAMAK ZORUNDA OLMADIĞI BELİRTİLMELİDİR.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GÖÇMENLERE HİZMET VEREN BİR KURUMDA ÇALIŞAN PERSONEL, MERAK DUYDUĞU BİR ÜLKE YA DA KÜLTÜRDEN BİRİ İLE KARŞILAŞTIĞINDA, O KİŞİNİN CEVABINI BİLECEĞİNİ DÜŞÜNDÜĞÜ BİR SORU SORMAK İSTEYEBİLİR. BU GİBİ DURUMLARDA PERSONEL ÖNCELİKLE GÖÇMENİN İŞLEMİNİN TAMAMLANMASINI BEKLEMELİ SONRASINDA SORACAĞI SORUNUN KARŞI TARAFI RENCİDE/RAHATSIZ EDECEK BİR HUSUS BARINDIRMADIĞINA EMİN OLMALI VE SORUSUNUN KİŞİSEL MERAK İÇERDİĞİNİ BELİRTMELİDİR </a:t>
            </a:r>
            <a:r>
              <a:rPr lang="tr-TR" sz="1200" i="1" kern="1200" dirty="0" smtClean="0">
                <a:solidFill>
                  <a:schemeClr val="tx1"/>
                </a:solidFill>
                <a:effectLst/>
                <a:latin typeface="+mn-lt"/>
                <a:ea typeface="+mn-ea"/>
                <a:cs typeface="+mn-cs"/>
              </a:rPr>
              <a:t>(ÖRNEĞİN, “İŞLEMLERİNİZ TAMAMLANDI. VAKTİNİZ VARSA VE SİZİN İÇİN DE UYGUNSA BİR ŞEY SORMAK İSTİYORUM. FİNLANDİYA’DA ALTI AY GECE AY GÜNDÜZ OLAN YAŞANTI SİZİ NASIL ETKİLİYOR? BU SADECE KİŞİSEL MERAKIM, DİLERSENİZ CEVAP VERMEYEBİLİRSİNİZ.”).</a:t>
            </a:r>
            <a:endParaRPr lang="tr-TR" sz="1200" kern="1200" dirty="0" smtClean="0">
              <a:solidFill>
                <a:schemeClr val="tx1"/>
              </a:solidFill>
              <a:effectLst/>
              <a:latin typeface="+mn-lt"/>
              <a:ea typeface="+mn-ea"/>
              <a:cs typeface="+mn-cs"/>
            </a:endParaRPr>
          </a:p>
          <a:p>
            <a:r>
              <a:rPr lang="tr-TR" sz="1200" b="1" kern="1200" dirty="0" smtClean="0">
                <a:solidFill>
                  <a:schemeClr val="tx1"/>
                </a:solidFill>
                <a:effectLst/>
                <a:latin typeface="+mn-lt"/>
                <a:ea typeface="+mn-ea"/>
                <a:cs typeface="+mn-cs"/>
              </a:rPr>
              <a:t>GÖÇMENLERİN SORULARINA, GÖREV TANIMI DÂHİLİNDE İSE EKSİKLİĞE YER BIRAKMAYACAK ŞEKİLDE CEVAP VERİLMELİ, AKTARILAN BİLGİNİN DOĞRU ANLAŞILDIĞI İLE İLGİLİ GERİ BİLDİRİM ALINMALI; GÖREV TANIMI DÂHİLİNDE DEĞİLSE DOĞRU BİLGİYİ AKTARABİLECEK BİRİME YA DA KAYNAKLARA YÖNLENDİRME YAPILMALIDIR.  </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BUNLARI YAPARKEN AYNI ANDA BİRDEN FAZLA YÖNERGE VERMEKTEN KAÇINILMALIDIR. YÖNERGE VERİLİRKEN "SİZ" İFADESİ KULLANILMALIDIR. BÖYLECE GÖÇMEN YAPILMASI GEREKEN İŞLEMİN KENDİ SORUMLULUK ALANINDA OLDUĞUNU NET BİR ŞEKİLDE ANLAYABİLİR (ÖRNEĞİN, </a:t>
            </a:r>
            <a:r>
              <a:rPr lang="tr-TR" sz="1200" i="1" kern="1200" dirty="0" smtClean="0">
                <a:solidFill>
                  <a:schemeClr val="tx1"/>
                </a:solidFill>
                <a:effectLst/>
                <a:latin typeface="+mn-lt"/>
                <a:ea typeface="+mn-ea"/>
                <a:cs typeface="+mn-cs"/>
              </a:rPr>
              <a:t>“BU İŞLEMİ TAMAMLAMAK İÇİN “ŞU” BELGEYİ ALMAMIZ GEREKİYOR” </a:t>
            </a:r>
            <a:r>
              <a:rPr lang="tr-TR" sz="1200" kern="1200" dirty="0" smtClean="0">
                <a:solidFill>
                  <a:schemeClr val="tx1"/>
                </a:solidFill>
                <a:effectLst/>
                <a:latin typeface="+mn-lt"/>
                <a:ea typeface="+mn-ea"/>
                <a:cs typeface="+mn-cs"/>
              </a:rPr>
              <a:t>YERİNE </a:t>
            </a:r>
            <a:r>
              <a:rPr lang="tr-TR" sz="1200" i="1" kern="1200" dirty="0" smtClean="0">
                <a:solidFill>
                  <a:schemeClr val="tx1"/>
                </a:solidFill>
                <a:effectLst/>
                <a:latin typeface="+mn-lt"/>
                <a:ea typeface="+mn-ea"/>
                <a:cs typeface="+mn-cs"/>
              </a:rPr>
              <a:t>“BU İŞLEMİN TAMAMLANMASI İÇİN “ŞU” BELGEYİ GETİRMENİZ GEREKİYOR</a:t>
            </a:r>
            <a:r>
              <a:rPr lang="tr-TR" sz="1200" kern="1200" dirty="0" smtClean="0">
                <a:solidFill>
                  <a:schemeClr val="tx1"/>
                </a:solidFill>
                <a:effectLst/>
                <a:latin typeface="+mn-lt"/>
                <a:ea typeface="+mn-ea"/>
                <a:cs typeface="+mn-cs"/>
              </a:rPr>
              <a:t>” GİBİ).</a:t>
            </a:r>
          </a:p>
          <a:p>
            <a:r>
              <a:rPr lang="tr-TR" sz="1200" b="1" kern="1200" dirty="0" smtClean="0">
                <a:solidFill>
                  <a:schemeClr val="tx1"/>
                </a:solidFill>
                <a:effectLst/>
                <a:latin typeface="+mn-lt"/>
                <a:ea typeface="+mn-ea"/>
                <a:cs typeface="+mn-cs"/>
              </a:rPr>
              <a:t>KİLİT NOKTALAR TEKRARLANMALI VEYA ÖZETLENMELİDİR. MESAJ EN AZ İKİ KEZ VERİLMELİ VE EN ÖNEMLİ KISIMLARI VURGULANMALIDIR. </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BİLGİ AKIŞININ DOĞRU GERÇEKLEŞİP GERÇEKLEŞMEDİĞİNİ ANLAMAYA YÖNELİK SORULAR AÇIK UÇLU OLMALIDIR. </a:t>
            </a:r>
            <a:r>
              <a:rPr lang="tr-TR" sz="1200" i="1" kern="1200" dirty="0" smtClean="0">
                <a:solidFill>
                  <a:schemeClr val="tx1"/>
                </a:solidFill>
                <a:effectLst/>
                <a:latin typeface="+mn-lt"/>
                <a:ea typeface="+mn-ea"/>
                <a:cs typeface="+mn-cs"/>
              </a:rPr>
              <a:t>“EVET” </a:t>
            </a:r>
            <a:r>
              <a:rPr lang="tr-TR" sz="1200" kern="1200" dirty="0" smtClean="0">
                <a:solidFill>
                  <a:schemeClr val="tx1"/>
                </a:solidFill>
                <a:effectLst/>
                <a:latin typeface="+mn-lt"/>
                <a:ea typeface="+mn-ea"/>
                <a:cs typeface="+mn-cs"/>
              </a:rPr>
              <a:t>VEYA</a:t>
            </a:r>
            <a:r>
              <a:rPr lang="tr-TR" sz="1200" i="1" kern="1200" dirty="0" smtClean="0">
                <a:solidFill>
                  <a:schemeClr val="tx1"/>
                </a:solidFill>
                <a:effectLst/>
                <a:latin typeface="+mn-lt"/>
                <a:ea typeface="+mn-ea"/>
                <a:cs typeface="+mn-cs"/>
              </a:rPr>
              <a:t> “HAYIR”</a:t>
            </a:r>
            <a:r>
              <a:rPr lang="tr-TR" sz="1200" kern="1200" dirty="0" smtClean="0">
                <a:solidFill>
                  <a:schemeClr val="tx1"/>
                </a:solidFill>
                <a:effectLst/>
                <a:latin typeface="+mn-lt"/>
                <a:ea typeface="+mn-ea"/>
                <a:cs typeface="+mn-cs"/>
              </a:rPr>
              <a:t> SORULARI ÖNEMLİ OLSA DA </a:t>
            </a:r>
            <a:r>
              <a:rPr lang="tr-TR" sz="1200" i="1" kern="1200" dirty="0" smtClean="0">
                <a:solidFill>
                  <a:schemeClr val="tx1"/>
                </a:solidFill>
                <a:effectLst/>
                <a:latin typeface="+mn-lt"/>
                <a:ea typeface="+mn-ea"/>
                <a:cs typeface="+mn-cs"/>
              </a:rPr>
              <a:t>“NE”</a:t>
            </a:r>
            <a:r>
              <a:rPr lang="tr-TR" sz="1200" kern="1200" dirty="0" smtClean="0">
                <a:solidFill>
                  <a:schemeClr val="tx1"/>
                </a:solidFill>
                <a:effectLst/>
                <a:latin typeface="+mn-lt"/>
                <a:ea typeface="+mn-ea"/>
                <a:cs typeface="+mn-cs"/>
              </a:rPr>
              <a:t> VEYA </a:t>
            </a:r>
            <a:r>
              <a:rPr lang="tr-TR" sz="1200" i="1" kern="1200" dirty="0" smtClean="0">
                <a:solidFill>
                  <a:schemeClr val="tx1"/>
                </a:solidFill>
                <a:effectLst/>
                <a:latin typeface="+mn-lt"/>
                <a:ea typeface="+mn-ea"/>
                <a:cs typeface="+mn-cs"/>
              </a:rPr>
              <a:t>“NASIL”</a:t>
            </a:r>
            <a:r>
              <a:rPr lang="tr-TR" sz="1200" kern="1200" dirty="0" smtClean="0">
                <a:solidFill>
                  <a:schemeClr val="tx1"/>
                </a:solidFill>
                <a:effectLst/>
                <a:latin typeface="+mn-lt"/>
                <a:ea typeface="+mn-ea"/>
                <a:cs typeface="+mn-cs"/>
              </a:rPr>
              <a:t> GİBİ KELİMELER İLE BAŞLAYAN AÇIK UÇLU SORULAR, GERİ BİLDİRİMLE İLGİLİ DAHA DOĞRU SONUÇLARA ULAŞILMASINI SAĞLAR.</a:t>
            </a:r>
          </a:p>
          <a:p>
            <a:r>
              <a:rPr lang="tr-TR" sz="1200" kern="1200" dirty="0" smtClean="0">
                <a:solidFill>
                  <a:schemeClr val="tx1"/>
                </a:solidFill>
                <a:effectLst/>
                <a:latin typeface="+mn-lt"/>
                <a:ea typeface="+mn-ea"/>
                <a:cs typeface="+mn-cs"/>
              </a:rPr>
              <a:t>ÖRNEĞİN GÖÇMENE BİR BİLGİ AKTARILDIKTAN SONRA</a:t>
            </a:r>
            <a:r>
              <a:rPr lang="tr-TR" sz="1200" i="1" kern="1200" dirty="0" smtClean="0">
                <a:solidFill>
                  <a:schemeClr val="tx1"/>
                </a:solidFill>
                <a:effectLst/>
                <a:latin typeface="+mn-lt"/>
                <a:ea typeface="+mn-ea"/>
                <a:cs typeface="+mn-cs"/>
              </a:rPr>
              <a:t> “ANLADINIZ MI?”</a:t>
            </a:r>
            <a:r>
              <a:rPr lang="tr-TR" sz="1200" kern="1200" dirty="0" smtClean="0">
                <a:solidFill>
                  <a:schemeClr val="tx1"/>
                </a:solidFill>
                <a:effectLst/>
                <a:latin typeface="+mn-lt"/>
                <a:ea typeface="+mn-ea"/>
                <a:cs typeface="+mn-cs"/>
              </a:rPr>
              <a:t> SORUSUNU SORMAK VE KARŞILIĞINDA </a:t>
            </a:r>
            <a:r>
              <a:rPr lang="tr-TR" sz="1200" i="1" kern="1200" dirty="0" smtClean="0">
                <a:solidFill>
                  <a:schemeClr val="tx1"/>
                </a:solidFill>
                <a:effectLst/>
                <a:latin typeface="+mn-lt"/>
                <a:ea typeface="+mn-ea"/>
                <a:cs typeface="+mn-cs"/>
              </a:rPr>
              <a:t>“EVET”</a:t>
            </a:r>
            <a:r>
              <a:rPr lang="tr-TR" sz="1200" kern="1200" dirty="0" smtClean="0">
                <a:solidFill>
                  <a:schemeClr val="tx1"/>
                </a:solidFill>
                <a:effectLst/>
                <a:latin typeface="+mn-lt"/>
                <a:ea typeface="+mn-ea"/>
                <a:cs typeface="+mn-cs"/>
              </a:rPr>
              <a:t> CEVABINI ALMAK ÇOĞUNLUKLA YANILTICIDIR. KAMU KURUMUNDAN HİZMET ALAN BİR GÖÇMEN, KARŞISINDAKİ DEVLET TEMSİLİYETİ YA DA OLUMSUZ BİR DURUM YAŞAMA KAYGISIYLA TAM OLARAK ALGILAYAMADIĞI BİR KONUYLA İLGİLİ </a:t>
            </a:r>
            <a:r>
              <a:rPr lang="tr-TR" sz="1200" i="1" kern="1200" dirty="0" smtClean="0">
                <a:solidFill>
                  <a:schemeClr val="tx1"/>
                </a:solidFill>
                <a:effectLst/>
                <a:latin typeface="+mn-lt"/>
                <a:ea typeface="+mn-ea"/>
                <a:cs typeface="+mn-cs"/>
              </a:rPr>
              <a:t>“EVET”</a:t>
            </a:r>
            <a:r>
              <a:rPr lang="tr-TR" sz="1200" kern="1200" dirty="0" smtClean="0">
                <a:solidFill>
                  <a:schemeClr val="tx1"/>
                </a:solidFill>
                <a:effectLst/>
                <a:latin typeface="+mn-lt"/>
                <a:ea typeface="+mn-ea"/>
                <a:cs typeface="+mn-cs"/>
              </a:rPr>
              <a:t> CEVABINI VEREBİLİR. FAKAT SONRASINDA YANLIŞ BİR BELGE İLE YA DA YENİDEN BİLGİ ALMA TALEBİYLE GERİ DÖNEBİLİR.  MUHTEMEL ZAMAN VE EMEK KAYBININ ÖNÜNE GEÇİLEBİLMESİ İÇİN AŞAĞIDA ÖRNEKLERİ VERİLMİŞ SORU KALIPLARINI KULLANMAK DAHA İŞLEVSEL OLACAKTIR:</a:t>
            </a:r>
          </a:p>
          <a:p>
            <a:r>
              <a:rPr lang="tr-TR" sz="1200" b="1" kern="1200" dirty="0" smtClean="0">
                <a:solidFill>
                  <a:schemeClr val="tx1"/>
                </a:solidFill>
                <a:effectLst/>
                <a:latin typeface="+mn-lt"/>
                <a:ea typeface="+mn-ea"/>
                <a:cs typeface="+mn-cs"/>
              </a:rPr>
              <a:t>“ÖNCE NE YAPACAKSINIZ?”</a:t>
            </a:r>
            <a:endParaRPr lang="tr-TR" sz="1200" kern="1200" dirty="0" smtClean="0">
              <a:solidFill>
                <a:schemeClr val="tx1"/>
              </a:solidFill>
              <a:effectLst/>
              <a:latin typeface="+mn-lt"/>
              <a:ea typeface="+mn-ea"/>
              <a:cs typeface="+mn-cs"/>
            </a:endParaRPr>
          </a:p>
          <a:p>
            <a:r>
              <a:rPr lang="tr-TR" sz="1200" b="1" kern="1200" dirty="0" smtClean="0">
                <a:solidFill>
                  <a:schemeClr val="tx1"/>
                </a:solidFill>
                <a:effectLst/>
                <a:latin typeface="+mn-lt"/>
                <a:ea typeface="+mn-ea"/>
                <a:cs typeface="+mn-cs"/>
              </a:rPr>
              <a:t>“SORULARINIZ VEYA SORUNLARINIZ OLURSA NE YAPACAKSINIZ?”</a:t>
            </a:r>
            <a:endParaRPr lang="tr-TR" sz="1200" kern="1200" dirty="0" smtClean="0">
              <a:solidFill>
                <a:schemeClr val="tx1"/>
              </a:solidFill>
              <a:effectLst/>
              <a:latin typeface="+mn-lt"/>
              <a:ea typeface="+mn-ea"/>
              <a:cs typeface="+mn-cs"/>
            </a:endParaRPr>
          </a:p>
          <a:p>
            <a:r>
              <a:rPr lang="tr-TR" sz="1200" b="1" kern="1200" dirty="0" smtClean="0">
                <a:solidFill>
                  <a:schemeClr val="tx1"/>
                </a:solidFill>
                <a:effectLst/>
                <a:latin typeface="+mn-lt"/>
                <a:ea typeface="+mn-ea"/>
                <a:cs typeface="+mn-cs"/>
              </a:rPr>
              <a:t>“SİZE ANLATTIKLARIMI ÖZETLEYEBİLİR MİSİNİZ?”</a:t>
            </a:r>
            <a:endParaRPr lang="tr-TR" sz="1200" kern="1200" dirty="0" smtClean="0">
              <a:solidFill>
                <a:schemeClr val="tx1"/>
              </a:solidFill>
              <a:effectLst/>
              <a:latin typeface="+mn-lt"/>
              <a:ea typeface="+mn-ea"/>
              <a:cs typeface="+mn-cs"/>
            </a:endParaRP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18</a:t>
            </a:fld>
            <a:endParaRPr lang="tr-TR"/>
          </a:p>
        </p:txBody>
      </p:sp>
    </p:spTree>
    <p:extLst>
      <p:ext uri="{BB962C8B-B14F-4D97-AF65-F5344CB8AC3E}">
        <p14:creationId xmlns:p14="http://schemas.microsoft.com/office/powerpoint/2010/main" val="30769219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effectLst/>
                <a:latin typeface="+mn-lt"/>
                <a:ea typeface="+mn-ea"/>
                <a:cs typeface="+mn-cs"/>
              </a:rPr>
              <a:t>GÖRÜŞTÜĞÜMÜZ KİŞİLERLE ARAMIZDA ORTAK BİR DİLİN BULUNMADIĞI DURUMLARDA İLETİŞİMİ DOLAYLI OLARAK GERÇEKLEŞTİRİRİZ VE BU ÜÇ ŞEKİLDE OLABİLİR.</a:t>
            </a:r>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19</a:t>
            </a:fld>
            <a:endParaRPr lang="tr-TR"/>
          </a:p>
        </p:txBody>
      </p:sp>
    </p:spTree>
    <p:extLst>
      <p:ext uri="{BB962C8B-B14F-4D97-AF65-F5344CB8AC3E}">
        <p14:creationId xmlns:p14="http://schemas.microsoft.com/office/powerpoint/2010/main" val="2352777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STRATEJİMİZİN ADI GÖÇMENLERLE ETKİLİ İLETİŞİM STRATEJİSİ. İSMİNDEN ANLAŞILACAĞI ÜZERE SPESİFİK BİR ALANDA ÖZELLEŞTİRİLMİŞ İLETİŞİM ŞEKİLLERİNDEN SÖZ EDECEĞİZ. YABANCILAR VE KAMU ÇALIŞANLARI ARASINDA KURULACAK İLETİŞİMİN KAPSAM VE STANDARTLARINI BELİRLEMEK İÇİN OLUŞTURDUĞUMUZ STRATEJİNİN BAZI KISIMLARI GENEL İLETİŞİM ŞEKİLLERİ İLE İLGİLİ OLDUĞU İÇİN GÜNLÜK YAŞAMINIZDAN, İŞ İLİŞKİLERİNİZDEN KESİTLER BULABİLİRSİNİZ. BİZ BU STRATEJİYİ OLUŞTURURKEN GÖÇMENLERLE İLETİŞİMDE TEMAS NOKTALARIMIZI, HANGİ İLETİŞİM ŞEKİLLERİNİ KULLANDIĞIMIZI, TEMASIN HANGİ NOKTALARINDA VE KİMLERLE DAHA ÇOK SORUN YAŞADIĞIMIZI TESPİT EDİP SONRASINDA AKSAMAYA NEDEN OLAN KISIMLARIN NASIL SAĞALTILABİLECEĞİNİ ELE ALDIK. TÜM BUNLARI YAPARKEN HANGİ YAKLAŞIMLARDAN BESLENEBİLECEĞİMİZİ, HANGİ ROLLERİ TAŞIDIĞIMIZI GÖZ ÖNÜNDE BULUNDURDUK. OBJEKTİF GÖRÜNMEYİ VE YETKİLİ KİŞİ OLMANIN GETİRDİĞİ SORUMLULUĞUN FARKINDA OLMAYI ÖNCELEDİK.</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2</a:t>
            </a:fld>
            <a:endParaRPr lang="tr-TR"/>
          </a:p>
        </p:txBody>
      </p:sp>
    </p:spTree>
    <p:extLst>
      <p:ext uri="{BB962C8B-B14F-4D97-AF65-F5344CB8AC3E}">
        <p14:creationId xmlns:p14="http://schemas.microsoft.com/office/powerpoint/2010/main" val="2635028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0"/>
            <a:r>
              <a:rPr lang="tr-TR" sz="1200" kern="1200" dirty="0" smtClean="0">
                <a:solidFill>
                  <a:schemeClr val="tx1"/>
                </a:solidFill>
                <a:effectLst/>
                <a:latin typeface="+mn-lt"/>
                <a:ea typeface="+mn-ea"/>
                <a:cs typeface="+mn-cs"/>
              </a:rPr>
              <a:t>KÜLTÜRLERARASI ARABULUCU ÜLKEMİZDE BULUNAN BİR MESLEK GRUBU DEĞİL FAKAT AVRUPA’NIN BAZI ÜLKELERİNDE YASAL OLARAK ÇALIŞAN KİŞİLER OLDUĞUNU BİLİYORUZ Kİ O ÜLKELERDEN BİRİ DE PROJE ORTAĞIMIZ OLAN İTALYA. KÜLTÜRLERARASI ARABULUCULAR, TARAFLAR ARASINDA DİL VE KÜLTÜR FARKLILIKLARINI ANLAMAK VE FARKLI KÜLTÜREL NORMLARA SAYGI GÖSTERMEK İÇİN ÖZEL EĞİTİM ALMIŞ KİŞİLERDİR. KENDİ ÜLKEMİZDE KARŞILIĞI OLAN BİR GÖREV TANIMI OLDUĞU İÇİN DETAYLARINA FAZLA GİRMEYECEĞİM FAKAT BU KİŞİLERİN İLETİŞİMİN HER İKİ TARAFININ DİLİNE OLDUĞU KADAR KÜLTÜRLERİNE DE HAKİM OLMASI BEKLENİR. BÖYLECE TARAFLARIN İLETİŞİMİ SIRASINDA HEM DİL HEM KÜLTÜR KAYNAKLI ANLAŞMAZLIKLARI AÇIKLAYABİLİR VE YAPILAN İŞ KAPSAMINDA KALABİLMEYİ SAĞLARLAR.</a:t>
            </a:r>
            <a:endParaRPr lang="tr-TR" sz="1200" kern="1200" dirty="0">
              <a:solidFill>
                <a:schemeClr val="tx1"/>
              </a:solidFill>
              <a:effectLst/>
              <a:latin typeface="+mn-lt"/>
              <a:ea typeface="+mn-ea"/>
              <a:cs typeface="+mn-cs"/>
            </a:endParaRPr>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20</a:t>
            </a:fld>
            <a:endParaRPr lang="tr-TR"/>
          </a:p>
        </p:txBody>
      </p:sp>
    </p:spTree>
    <p:extLst>
      <p:ext uri="{BB962C8B-B14F-4D97-AF65-F5344CB8AC3E}">
        <p14:creationId xmlns:p14="http://schemas.microsoft.com/office/powerpoint/2010/main" val="6509266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0"/>
            <a:r>
              <a:rPr lang="tr-TR" sz="1200" kern="1200" dirty="0" smtClean="0">
                <a:solidFill>
                  <a:schemeClr val="tx1"/>
                </a:solidFill>
                <a:effectLst/>
                <a:latin typeface="+mn-lt"/>
                <a:ea typeface="+mn-ea"/>
                <a:cs typeface="+mn-cs"/>
              </a:rPr>
              <a:t>BİZİM YAYGIN OLARAK KULLANDIĞIMIZ YÖNTEM İSE TERCÜMAN EŞLİĞİNDE İLETİŞİM. GÖÇ ALANI ÇALIŞANI KENDİSİNİN VE TERCÜMANIN YAPACAĞI İŞ VE İŞLEMİ BELİRTEREK İLETİŞİM ORTAMINDAKİ ROL DAĞILIMINI GERÇEKLEŞTİRMELİDİR.</a:t>
            </a:r>
          </a:p>
          <a:p>
            <a:pPr lvl="0"/>
            <a:r>
              <a:rPr lang="tr-TR" sz="1200" kern="1200" dirty="0" smtClean="0">
                <a:solidFill>
                  <a:schemeClr val="tx1"/>
                </a:solidFill>
                <a:effectLst/>
                <a:latin typeface="+mn-lt"/>
                <a:ea typeface="+mn-ea"/>
                <a:cs typeface="+mn-cs"/>
              </a:rPr>
              <a:t>KAMU PERSONELİ DOĞRUDAN İLETİŞİMİ GERÇEKLEŞTİRMEK İSTEDİĞİ GÖÇMENE HİTAP EDEREK KONUŞMALI, GÖZ TEMASINI GÖÇMENLE KURMALI VE İLETİŞİMİ GERÇEKLEŞTİRDİĞİ ORTAMDA KİŞİLERİ BUNA GÖRE KONUMLANDIRMALIDIR.</a:t>
            </a:r>
          </a:p>
          <a:p>
            <a:pPr lvl="0"/>
            <a:r>
              <a:rPr lang="tr-TR" sz="1200" kern="1200" dirty="0" smtClean="0">
                <a:solidFill>
                  <a:schemeClr val="tx1"/>
                </a:solidFill>
                <a:effectLst/>
                <a:latin typeface="+mn-lt"/>
                <a:ea typeface="+mn-ea"/>
                <a:cs typeface="+mn-cs"/>
              </a:rPr>
              <a:t>BU İLETİŞİM ŞEKLİNDE ÜÇÜNCÜ KİŞİNİN TERCÜMAN OLDUĞU UNUTULMAMALI GÖÇMENİN KENDİSİNİ ÜÇÜNCÜ KİŞİ GİBİ HİSSETMESİNE NEDEN OLACAK DAVRANIŞLARDAN KAÇINILMALIDIR (TERCÜMANLA KİŞİSEL SOHBETE GİRMEK, GÖÇMENLE İLGİLİ TERCÜMANIN ÇEVİRİ YAPMASINA GEREK OLMAYACAK İŞ VE İŞLEMLERDEN BAĞIMSIZ YORUMLAR YAPMAK, TERCÜMANLA ŞAKALAŞMAK, GÜLMEK, GÖÇMENE DEĞİL TERCÜMANA HİTAP EDEREK SORU SORMAK VB.)</a:t>
            </a:r>
          </a:p>
          <a:p>
            <a:pPr lvl="0"/>
            <a:r>
              <a:rPr lang="tr-TR" sz="1200" kern="1200" dirty="0" smtClean="0">
                <a:solidFill>
                  <a:schemeClr val="tx1"/>
                </a:solidFill>
                <a:effectLst/>
                <a:latin typeface="+mn-lt"/>
                <a:ea typeface="+mn-ea"/>
                <a:cs typeface="+mn-cs"/>
              </a:rPr>
              <a:t>KAMU PERSONELİ ARADA ORTAK BİR DİLİN OLMAMASI VEYA TERCÜMANIN KENDİ KURUMUNDA ÇALIŞAN BİR TERCÜMAN OLMASI GİBİ DURUMLARDAN YOLA ÇIKARAK KISALTMA VEYA JARGON KULLANMAMALI YA DA UYGUN OLMAYAN ÜSLUPLA KONUŞMAMALI; İLETİŞİMİN TEMEL İLKELERİ ÇERÇEVESİNİ KORUMALI, PROFESYONEL YAKLAŞIMDAN UZAKLAŞMAMALIDIR.</a:t>
            </a:r>
          </a:p>
          <a:p>
            <a:pPr lvl="0"/>
            <a:r>
              <a:rPr lang="tr-TR" sz="1200" kern="1200" dirty="0" smtClean="0">
                <a:solidFill>
                  <a:schemeClr val="tx1"/>
                </a:solidFill>
                <a:effectLst/>
                <a:latin typeface="+mn-lt"/>
                <a:ea typeface="+mn-ea"/>
                <a:cs typeface="+mn-cs"/>
              </a:rPr>
              <a:t>TERCÜMAN ARACILIĞI İLE GERÇEKLEŞTİRİLEN GÖRÜŞMELERDE MÜMKÜN OLDUĞUNCA GEREKSİZ SÖZCÜKLERDEN KAÇINARAK KISA, ANLAŞILIR VE DOĞRUDAN BİLGİ EDİNMEYE YÖNELİK SORULAR SORULMALIDIR. BİLGİ EKSİKLİĞİ YAŞANMAMASI ADINA BİRKAÇ SORU BİR ARADA SORULMAMALI, BİR SORUNUN CEVABI ALINDIKTAN SONRA DİĞERİNE GEÇİLMELİDİR.</a:t>
            </a:r>
          </a:p>
          <a:p>
            <a:r>
              <a:rPr lang="tr-TR" sz="1200" kern="1200" dirty="0" smtClean="0">
                <a:solidFill>
                  <a:schemeClr val="tx1"/>
                </a:solidFill>
                <a:effectLst/>
                <a:latin typeface="+mn-lt"/>
                <a:ea typeface="+mn-ea"/>
                <a:cs typeface="+mn-cs"/>
              </a:rPr>
              <a:t> </a:t>
            </a:r>
          </a:p>
          <a:p>
            <a:r>
              <a:rPr lang="tr-TR" sz="1200" b="1" kern="1200" dirty="0" smtClean="0">
                <a:solidFill>
                  <a:schemeClr val="tx1"/>
                </a:solidFill>
                <a:effectLst/>
                <a:latin typeface="+mn-lt"/>
                <a:ea typeface="+mn-ea"/>
                <a:cs typeface="+mn-cs"/>
              </a:rPr>
              <a:t>TERCÜME ETİĞİ</a:t>
            </a:r>
            <a:endParaRPr lang="tr-TR" sz="1200" kern="1200" dirty="0" smtClean="0">
              <a:solidFill>
                <a:schemeClr val="tx1"/>
              </a:solidFill>
              <a:effectLst/>
              <a:latin typeface="+mn-lt"/>
              <a:ea typeface="+mn-ea"/>
              <a:cs typeface="+mn-cs"/>
            </a:endParaRPr>
          </a:p>
          <a:p>
            <a:r>
              <a:rPr lang="tr-TR" sz="1200" b="1" kern="1200" dirty="0" smtClean="0">
                <a:solidFill>
                  <a:schemeClr val="tx1"/>
                </a:solidFill>
                <a:effectLst/>
                <a:latin typeface="+mn-lt"/>
                <a:ea typeface="+mn-ea"/>
                <a:cs typeface="+mn-cs"/>
              </a:rPr>
              <a:t>GÜVENİLİRLİK:</a:t>
            </a:r>
            <a:r>
              <a:rPr lang="tr-TR" sz="1200" kern="1200" dirty="0" smtClean="0">
                <a:solidFill>
                  <a:schemeClr val="tx1"/>
                </a:solidFill>
                <a:effectLst/>
                <a:latin typeface="+mn-lt"/>
                <a:ea typeface="+mn-ea"/>
                <a:cs typeface="+mn-cs"/>
              </a:rPr>
              <a:t> TERCÜMANLAR, DANIŞANLARININ BİLGİLERİNİN GİZLİLİĞİNİ KORUMALIDIR.</a:t>
            </a:r>
          </a:p>
          <a:p>
            <a:r>
              <a:rPr lang="tr-TR" sz="1200" b="1" kern="1200" dirty="0" smtClean="0">
                <a:solidFill>
                  <a:schemeClr val="tx1"/>
                </a:solidFill>
                <a:effectLst/>
                <a:latin typeface="+mn-lt"/>
                <a:ea typeface="+mn-ea"/>
                <a:cs typeface="+mn-cs"/>
              </a:rPr>
              <a:t>TARAFSIZLIK:</a:t>
            </a:r>
            <a:r>
              <a:rPr lang="tr-TR" sz="1200" kern="1200" dirty="0" smtClean="0">
                <a:solidFill>
                  <a:schemeClr val="tx1"/>
                </a:solidFill>
                <a:effectLst/>
                <a:latin typeface="+mn-lt"/>
                <a:ea typeface="+mn-ea"/>
                <a:cs typeface="+mn-cs"/>
              </a:rPr>
              <a:t> TERCÜMANLAR, DANIŞANLARININ TALEPLERİNE VE BEKLENTİLERİNE KARŞI TARAFSIZ KALMALIDIR. TERCÜMANLAR, DANIŞANLARIN GÖRÜŞLERİNİ YANSITMAKTAN KAÇINMALIDIR.</a:t>
            </a:r>
          </a:p>
          <a:p>
            <a:r>
              <a:rPr lang="tr-TR" sz="1200" b="1" kern="1200" dirty="0" smtClean="0">
                <a:solidFill>
                  <a:schemeClr val="tx1"/>
                </a:solidFill>
                <a:effectLst/>
                <a:latin typeface="+mn-lt"/>
                <a:ea typeface="+mn-ea"/>
                <a:cs typeface="+mn-cs"/>
              </a:rPr>
              <a:t>MESLEKİ YETERLİLİK:</a:t>
            </a:r>
            <a:r>
              <a:rPr lang="tr-TR" sz="1200" kern="1200" dirty="0" smtClean="0">
                <a:solidFill>
                  <a:schemeClr val="tx1"/>
                </a:solidFill>
                <a:effectLst/>
                <a:latin typeface="+mn-lt"/>
                <a:ea typeface="+mn-ea"/>
                <a:cs typeface="+mn-cs"/>
              </a:rPr>
              <a:t> TERCÜMANLAR, YETERLİ DİL BİLGİSİ VE KÜLTÜREL BİLGİYE SAHİP OLMALI VE TERCÜME YAPACAKLARI KONU HAKKINDA YETERLİ BİLGİYE SAHİP OLMALIDIR.</a:t>
            </a:r>
          </a:p>
          <a:p>
            <a:r>
              <a:rPr lang="tr-TR" sz="1200" b="1" kern="1200" dirty="0" smtClean="0">
                <a:solidFill>
                  <a:schemeClr val="tx1"/>
                </a:solidFill>
                <a:effectLst/>
                <a:latin typeface="+mn-lt"/>
                <a:ea typeface="+mn-ea"/>
                <a:cs typeface="+mn-cs"/>
              </a:rPr>
              <a:t>DOĞRULUK:</a:t>
            </a:r>
            <a:r>
              <a:rPr lang="tr-TR" sz="1200" kern="1200" dirty="0" smtClean="0">
                <a:solidFill>
                  <a:schemeClr val="tx1"/>
                </a:solidFill>
                <a:effectLst/>
                <a:latin typeface="+mn-lt"/>
                <a:ea typeface="+mn-ea"/>
                <a:cs typeface="+mn-cs"/>
              </a:rPr>
              <a:t> TERCÜMANLAR, TERCÜME ETTİKLERİ BELGE VE BİLGİLERİN DOĞRU BİR ŞEKİLDE TERCÜME EDİLMESİNİ SAĞLAMALIDIR. TERCÜMANLARIN TERCÜME ETTİKLERİ BELGELER, ORİJİNAL BELGEDEKİ ANLAMI BOZMADAN TERCÜME EDİLMELİDİR.</a:t>
            </a:r>
          </a:p>
          <a:p>
            <a:r>
              <a:rPr lang="tr-TR" sz="1200" b="1" kern="1200" dirty="0" smtClean="0">
                <a:solidFill>
                  <a:schemeClr val="tx1"/>
                </a:solidFill>
                <a:effectLst/>
                <a:latin typeface="+mn-lt"/>
                <a:ea typeface="+mn-ea"/>
                <a:cs typeface="+mn-cs"/>
              </a:rPr>
              <a:t>KÜLTÜREL FARKINDALIK:</a:t>
            </a:r>
            <a:r>
              <a:rPr lang="tr-TR" sz="1200" kern="1200" dirty="0" smtClean="0">
                <a:solidFill>
                  <a:schemeClr val="tx1"/>
                </a:solidFill>
                <a:effectLst/>
                <a:latin typeface="+mn-lt"/>
                <a:ea typeface="+mn-ea"/>
                <a:cs typeface="+mn-cs"/>
              </a:rPr>
              <a:t> TERCÜMANLAR, FARKLI KÜLTÜREL DEĞERLERE SAYGI GÖSTERMELİ VE KENDİ KÜLTÜREL DEĞERLERİNİ ÇEVİRİ SIRASINDA YANSITMAMALIDIR.</a:t>
            </a:r>
          </a:p>
          <a:p>
            <a:r>
              <a:rPr lang="tr-TR" sz="1200" b="1" kern="1200" dirty="0" smtClean="0">
                <a:solidFill>
                  <a:schemeClr val="tx1"/>
                </a:solidFill>
                <a:effectLst/>
                <a:latin typeface="+mn-lt"/>
                <a:ea typeface="+mn-ea"/>
                <a:cs typeface="+mn-cs"/>
              </a:rPr>
              <a:t>İNİSİYATİF:</a:t>
            </a:r>
            <a:r>
              <a:rPr lang="tr-TR" sz="1200" kern="1200" dirty="0" smtClean="0">
                <a:solidFill>
                  <a:schemeClr val="tx1"/>
                </a:solidFill>
                <a:effectLst/>
                <a:latin typeface="+mn-lt"/>
                <a:ea typeface="+mn-ea"/>
                <a:cs typeface="+mn-cs"/>
              </a:rPr>
              <a:t> TERCÜMANLAR DANIŞANLAR ARASINDAKİ İLETİŞİMİ SAĞLARKEN KENDİLERİNE SÖYLENENLERİ TAM OLARAK AKTARMALIDIR, ÖZET GEÇMEMELİDİR, YORUMLAMAMALIDIR. SORULARIN CEVAPLARI DIŞINDA EKSTRA BİR BİLGİ VERİLDİYSE DİĞER TARAFA BUNU AKTARMALIDIR.</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21</a:t>
            </a:fld>
            <a:endParaRPr lang="tr-TR"/>
          </a:p>
        </p:txBody>
      </p:sp>
    </p:spTree>
    <p:extLst>
      <p:ext uri="{BB962C8B-B14F-4D97-AF65-F5344CB8AC3E}">
        <p14:creationId xmlns:p14="http://schemas.microsoft.com/office/powerpoint/2010/main" val="38523969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0"/>
            <a:r>
              <a:rPr lang="tr-TR" sz="1200" kern="1200" dirty="0" smtClean="0">
                <a:solidFill>
                  <a:schemeClr val="tx1"/>
                </a:solidFill>
                <a:effectLst/>
                <a:latin typeface="+mn-lt"/>
                <a:ea typeface="+mn-ea"/>
                <a:cs typeface="+mn-cs"/>
              </a:rPr>
              <a:t>GÖÇ ALANINDA ÇALIŞAN KAMU PERSONELİ İLE GÖÇMEN ARASINDA ORTAK BİR DİLİN VE ORTAK BİR DİL İMKÂNI SAĞLAYICISININ BULUNMADIĞI ZORUNLU DURUMLARDA İLETİŞİM KURMAK İÇİN DİJİTAL ÇEVİRİ ARAÇLARI KULLANILABİLİR. DİJİTAL ÇEVİRİ ARAÇLARI KULLANMANIN ÖLÇÜTLERİ AŞAĞIDAKİ GİBİ SIRALANABİLİR. </a:t>
            </a:r>
          </a:p>
          <a:p>
            <a:pPr lvl="3"/>
            <a:r>
              <a:rPr lang="tr-TR" sz="1200" kern="1200" dirty="0" smtClean="0">
                <a:solidFill>
                  <a:schemeClr val="tx1"/>
                </a:solidFill>
                <a:effectLst/>
                <a:latin typeface="+mn-lt"/>
                <a:ea typeface="+mn-ea"/>
                <a:cs typeface="+mn-cs"/>
              </a:rPr>
              <a:t>BAZI DİJİTAL ÇEVİRİ ARAÇLARININ HATA PAYI DİĞERLERİNE GÖRE DAHA AZDIR. DOĞRU DİJİTAL ÇEVİRİ ARACINI KULLANMAK ÇEVİRİDEN KAYNAKLANAN HATALARI EN AZA İNDİRGEYECEKTİR.</a:t>
            </a:r>
          </a:p>
          <a:p>
            <a:pPr lvl="3"/>
            <a:r>
              <a:rPr lang="tr-TR" sz="1200" kern="1200" dirty="0" smtClean="0">
                <a:solidFill>
                  <a:schemeClr val="tx1"/>
                </a:solidFill>
                <a:effectLst/>
                <a:latin typeface="+mn-lt"/>
                <a:ea typeface="+mn-ea"/>
                <a:cs typeface="+mn-cs"/>
              </a:rPr>
              <a:t>ÇEVRİLMEK İSTENEN METİN KONUŞULAN DİLİN DİLBİLGİSİ VE CÜMLE KURMA ŞEKLİNE UYGUN ŞEKİLDE KONUŞULMALI YA DA YAZILMALIDIR.</a:t>
            </a:r>
          </a:p>
          <a:p>
            <a:pPr lvl="3"/>
            <a:r>
              <a:rPr lang="tr-TR" sz="1200" kern="1200" dirty="0" smtClean="0">
                <a:solidFill>
                  <a:schemeClr val="tx1"/>
                </a:solidFill>
                <a:effectLst/>
                <a:latin typeface="+mn-lt"/>
                <a:ea typeface="+mn-ea"/>
                <a:cs typeface="+mn-cs"/>
              </a:rPr>
              <a:t>DİJİTAL ÇEVİRİ ARAÇLARI KULLANILIRKEN KARŞIDAKİ KİŞİNİN ANLATTIKLARINA DAİR SÖZEL OLMAYAN İLETİŞİM YOLU İLE GERİBİLDİRİM VERİLMELİDİR.</a:t>
            </a:r>
          </a:p>
          <a:p>
            <a:pPr lvl="3"/>
            <a:r>
              <a:rPr lang="tr-TR" sz="1200" kern="1200" dirty="0" smtClean="0">
                <a:solidFill>
                  <a:schemeClr val="tx1"/>
                </a:solidFill>
                <a:effectLst/>
                <a:latin typeface="+mn-lt"/>
                <a:ea typeface="+mn-ea"/>
                <a:cs typeface="+mn-cs"/>
              </a:rPr>
              <a:t>AKSAN FARKLILIKLARI VE KONUŞMA ŞEKLİNİN NEDEN OLABİLECEĞİ ÇEVİRİ HATALARININ ÖNÜNE GEÇEBİLMEK İÇİN SESLİ YERİNE YAZILI ÇEVİRİ ARAÇLARI TERCİH EDİLMELİDİR.</a:t>
            </a:r>
          </a:p>
          <a:p>
            <a:pPr lvl="3"/>
            <a:r>
              <a:rPr lang="tr-TR" sz="1200" kern="1200" dirty="0" smtClean="0">
                <a:solidFill>
                  <a:schemeClr val="tx1"/>
                </a:solidFill>
                <a:effectLst/>
                <a:latin typeface="+mn-lt"/>
                <a:ea typeface="+mn-ea"/>
                <a:cs typeface="+mn-cs"/>
              </a:rPr>
              <a:t>DİJİTAL ÇEVİRİ ARAÇLARI KÜLTÜREL FAKTÖRLERİN NEDEN OLABİLECEĞİ FARKLILIKLARI ALGILAYAMAYABİLİR. BU DA ÇEVİRİ ARAÇLARININ HATALI ÇEVİRİ YAPMASINA SEBEP OLABİLİR. BU YÜZDEN SADE, ANLAŞILIR VE KISA CÜMLELER KULLANILMASINA ÖZEN GÖSTERİLMELİDİR.</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22</a:t>
            </a:fld>
            <a:endParaRPr lang="tr-TR"/>
          </a:p>
        </p:txBody>
      </p:sp>
    </p:spTree>
    <p:extLst>
      <p:ext uri="{BB962C8B-B14F-4D97-AF65-F5344CB8AC3E}">
        <p14:creationId xmlns:p14="http://schemas.microsoft.com/office/powerpoint/2010/main" val="23831531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0"/>
            <a:r>
              <a:rPr lang="tr-TR" sz="1200" kern="1200" dirty="0" smtClean="0">
                <a:solidFill>
                  <a:schemeClr val="tx1"/>
                </a:solidFill>
                <a:effectLst/>
                <a:latin typeface="+mn-lt"/>
                <a:ea typeface="+mn-ea"/>
                <a:cs typeface="+mn-cs"/>
              </a:rPr>
              <a:t>BAZENSE KİŞİLERİN ANADİLİNİ KONUŞUYOR OLABİLİRİZ, ONLAR BİZİM ANADİLİMİZİ KONUŞUYOR OLABİLİR YA DA ORTAK BİR YABANCI DİLDE İLETİŞİM KURUYOR OLABİLİRİZ. KONUŞACAĞIMIZ TEMEL KONUYA GİRİŞ YAPMADAN ÖNCE KARŞIMIZDAKİ KİŞİNİN DİLİ ANLAMA VE KONUŞMA BECERİSİ ÖLÇMEK ÖNEMLİDİR. BU DOĞRUDAN SORULARAK DA YAPILABİLİR YA DA KISA BİR GİRİŞ KONUŞMASIYLA ANLAŞILABİLİR. </a:t>
            </a:r>
          </a:p>
          <a:p>
            <a:r>
              <a:rPr lang="tr-TR" sz="1200" b="1" i="1" kern="1200" dirty="0" smtClean="0">
                <a:solidFill>
                  <a:schemeClr val="tx1"/>
                </a:solidFill>
                <a:effectLst/>
                <a:latin typeface="+mn-lt"/>
                <a:ea typeface="+mn-ea"/>
                <a:cs typeface="+mn-cs"/>
              </a:rPr>
              <a:t>ORTAK YABANCI DİL İLE İLETİŞİM</a:t>
            </a:r>
          </a:p>
          <a:p>
            <a:pPr lvl="0"/>
            <a:r>
              <a:rPr lang="tr-TR" sz="1200" kern="1200" dirty="0" smtClean="0">
                <a:solidFill>
                  <a:schemeClr val="tx1"/>
                </a:solidFill>
                <a:effectLst/>
                <a:latin typeface="+mn-lt"/>
                <a:ea typeface="+mn-ea"/>
                <a:cs typeface="+mn-cs"/>
              </a:rPr>
              <a:t>DİLE HAKİMİYET SEVİYESİNİN DÜŞÜK OLDUĞU DURUMLARDA OLAĞANDAN YAVAŞ VE ANLAŞILIR KONUŞMAYA ÖZEN GÖSTERİLMELİDİR.</a:t>
            </a:r>
          </a:p>
          <a:p>
            <a:pPr lvl="0"/>
            <a:r>
              <a:rPr lang="tr-TR" sz="1200" kern="1200" dirty="0" smtClean="0">
                <a:solidFill>
                  <a:schemeClr val="tx1"/>
                </a:solidFill>
                <a:effectLst/>
                <a:latin typeface="+mn-lt"/>
                <a:ea typeface="+mn-ea"/>
                <a:cs typeface="+mn-cs"/>
              </a:rPr>
              <a:t>YİNE DİLE HAKİMİYET SEVİYESİNİN DÜŞÜK OLDUĞU DURUMLARDA TEKRAR ETME YOLUYLA GERİBİLDİRİM VERİLMELİ BİLGİ AKIŞININ DOĞRU ŞEKİLDE SAĞLANDIĞINDAN EMİN OLUNMALIDIR.</a:t>
            </a:r>
          </a:p>
          <a:p>
            <a:pPr lvl="0"/>
            <a:r>
              <a:rPr lang="tr-TR" sz="1200" kern="1200" dirty="0" smtClean="0">
                <a:solidFill>
                  <a:schemeClr val="tx1"/>
                </a:solidFill>
                <a:effectLst/>
                <a:latin typeface="+mn-lt"/>
                <a:ea typeface="+mn-ea"/>
                <a:cs typeface="+mn-cs"/>
              </a:rPr>
              <a:t>ANLAŞILMAYAN BÖLÜMLER İÇİN SORU SORULMALI, BİLİNMEYEN KELİMELERİN KULLANILDIĞI DURUMLARDA ÇEVİRİ ARAÇLARI KULLANILMALI YA DA KİŞİNİN ALTERNATİF KELİMELER KULLANARAK İFADESİNİ GERÇEKLEŞTİRMESİ İSTENMELİDİR.</a:t>
            </a:r>
          </a:p>
          <a:p>
            <a:pPr lvl="0"/>
            <a:r>
              <a:rPr lang="tr-TR" sz="1200" kern="1200" dirty="0" smtClean="0">
                <a:solidFill>
                  <a:schemeClr val="tx1"/>
                </a:solidFill>
                <a:effectLst/>
                <a:latin typeface="+mn-lt"/>
                <a:ea typeface="+mn-ea"/>
                <a:cs typeface="+mn-cs"/>
              </a:rPr>
              <a:t>KİŞİLERİN ANA DİLLERİNDE GERÇEKLEŞMEYEN KONUŞMALAR İLE KARŞILIKLI OLARAK BİRBİRİNİ ANLAMALARI DAHA UZUN SÜRE ALABİLECEĞİNDEN SABIRLI DAVRANMAK ÖNEMLİDİR.</a:t>
            </a:r>
          </a:p>
          <a:p>
            <a:pPr lvl="0"/>
            <a:r>
              <a:rPr lang="tr-TR" sz="1200" kern="1200" dirty="0" smtClean="0">
                <a:solidFill>
                  <a:schemeClr val="tx1"/>
                </a:solidFill>
                <a:effectLst/>
                <a:latin typeface="+mn-lt"/>
                <a:ea typeface="+mn-ea"/>
                <a:cs typeface="+mn-cs"/>
              </a:rPr>
              <a:t>BAZEN İNSANLAR BİR DİLİ KONUŞMAYA YATKIN OLURKEN AKSAN FARKLILIĞI SEBEBİYLE ANLAMAYA DAHA AZ YATKIN OLABİLİRLER. BU DURUMDA YAZILI İLETİŞİMİ KULLANARAK YANLIŞ ANLAŞILMALARIN ÖNÜNE GEÇİLEBİLİR.</a:t>
            </a:r>
          </a:p>
          <a:p>
            <a:pPr lvl="0"/>
            <a:r>
              <a:rPr lang="tr-TR" sz="1200" kern="1200" dirty="0" smtClean="0">
                <a:solidFill>
                  <a:schemeClr val="tx1"/>
                </a:solidFill>
                <a:effectLst/>
                <a:latin typeface="+mn-lt"/>
                <a:ea typeface="+mn-ea"/>
                <a:cs typeface="+mn-cs"/>
              </a:rPr>
              <a:t>RESİMLER, GÖRSELLER VEYA JESTLER KULLANMAK, ANLAŞILMAYAN KELİMELERİN VEYA CÜMLELERİN ANLAŞILMASINA YARDIMCI OLABİLMEKTEDİR.</a:t>
            </a:r>
          </a:p>
          <a:p>
            <a:r>
              <a:rPr lang="tr-TR" sz="1200" kern="1200" dirty="0" smtClean="0">
                <a:solidFill>
                  <a:schemeClr val="tx1"/>
                </a:solidFill>
                <a:effectLst/>
                <a:latin typeface="+mn-lt"/>
                <a:ea typeface="+mn-ea"/>
                <a:cs typeface="+mn-cs"/>
              </a:rPr>
              <a:t> </a:t>
            </a:r>
          </a:p>
          <a:p>
            <a:r>
              <a:rPr lang="tr-TR" sz="1200" b="1" i="1" kern="1200" dirty="0" smtClean="0">
                <a:solidFill>
                  <a:schemeClr val="tx1"/>
                </a:solidFill>
                <a:effectLst/>
                <a:latin typeface="+mn-lt"/>
                <a:ea typeface="+mn-ea"/>
                <a:cs typeface="+mn-cs"/>
              </a:rPr>
              <a:t>TARAFLARIN BİRİNİN ANADİLİNDE İLETİŞİM</a:t>
            </a:r>
          </a:p>
          <a:p>
            <a:r>
              <a:rPr lang="tr-TR" sz="1200" kern="1200" dirty="0" smtClean="0">
                <a:solidFill>
                  <a:schemeClr val="tx1"/>
                </a:solidFill>
                <a:effectLst/>
                <a:latin typeface="+mn-lt"/>
                <a:ea typeface="+mn-ea"/>
                <a:cs typeface="+mn-cs"/>
              </a:rPr>
              <a:t>GÖÇ ALANINDA ÇALIŞAN KAMU PERSONELİNİN BİLDİĞİ VE KULLANDIĞI BAŞKA DİLLERİN OLDUĞU DURUMLARDA GÖÇMENİN ANADİLİNDE; GÖÇMENİN BULUNDUĞU ÜLKENİN DİLİNİ ÖĞRENMESİYLE BİRLİKTE İSE KAMU PERSONELİNİN ANADİLİNDE İLETİŞİM GERÇEKLEŞEBİLMEKTEDİR. BU İLETİŞİM ŞEKLİNDE AŞAĞIDAKİ ÖLÇÜTLER ESAS ALINMALIDIR.</a:t>
            </a:r>
          </a:p>
          <a:p>
            <a:pPr lvl="0"/>
            <a:r>
              <a:rPr lang="tr-TR" sz="1200" kern="1200" dirty="0" smtClean="0">
                <a:solidFill>
                  <a:schemeClr val="tx1"/>
                </a:solidFill>
                <a:effectLst/>
                <a:latin typeface="+mn-lt"/>
                <a:ea typeface="+mn-ea"/>
                <a:cs typeface="+mn-cs"/>
              </a:rPr>
              <a:t>ÖNCELİKLİ OLARAK YABANCI DİL KONUŞAN TARAFIN DİLE HAKİMİYET SEVİYESİ ANLAŞILMALIDIR. </a:t>
            </a:r>
          </a:p>
          <a:p>
            <a:pPr lvl="0"/>
            <a:r>
              <a:rPr lang="tr-TR" sz="1200" kern="1200" dirty="0" smtClean="0">
                <a:solidFill>
                  <a:schemeClr val="tx1"/>
                </a:solidFill>
                <a:effectLst/>
                <a:latin typeface="+mn-lt"/>
                <a:ea typeface="+mn-ea"/>
                <a:cs typeface="+mn-cs"/>
              </a:rPr>
              <a:t>YAVAŞ VE ANLAŞILIR KONUŞMAK, SÖZCÜKLERİ DOĞRU TELAFFUZ ETMEK GEREKMEKTEDİR.</a:t>
            </a:r>
          </a:p>
          <a:p>
            <a:pPr lvl="0"/>
            <a:r>
              <a:rPr lang="tr-TR" sz="1200" kern="1200" dirty="0" smtClean="0">
                <a:solidFill>
                  <a:schemeClr val="tx1"/>
                </a:solidFill>
                <a:effectLst/>
                <a:latin typeface="+mn-lt"/>
                <a:ea typeface="+mn-ea"/>
                <a:cs typeface="+mn-cs"/>
              </a:rPr>
              <a:t>YER, ZAMAN VE BELGE GİBİ SPESİFİK İSİMLER İÇEREN BİLGİLER YAZILI OLARAK VERİLEREK KİŞİNİN BU BİLGİLERİ FARKLI KAYNAKLARDAN TEYİT EDEBİLMESİNE OLANAK SAĞLANMALIDIR. </a:t>
            </a:r>
          </a:p>
          <a:p>
            <a:pPr lvl="0"/>
            <a:r>
              <a:rPr lang="tr-TR" sz="1200" kern="1200" dirty="0" smtClean="0">
                <a:solidFill>
                  <a:schemeClr val="tx1"/>
                </a:solidFill>
                <a:effectLst/>
                <a:latin typeface="+mn-lt"/>
                <a:ea typeface="+mn-ea"/>
                <a:cs typeface="+mn-cs"/>
              </a:rPr>
              <a:t>AKTARILAN BİLGİYİ ANLAMADIĞINI DÜŞÜNEN TARAF BUNU BELİRTMELİ DOĞRU BİLGİYİ EDİNDİĞİNDEN EMİN OLMALIDIR.</a:t>
            </a:r>
          </a:p>
          <a:p>
            <a:pPr lvl="0"/>
            <a:r>
              <a:rPr lang="tr-TR" sz="1200" kern="1200" dirty="0" smtClean="0">
                <a:solidFill>
                  <a:schemeClr val="tx1"/>
                </a:solidFill>
                <a:effectLst/>
                <a:latin typeface="+mn-lt"/>
                <a:ea typeface="+mn-ea"/>
                <a:cs typeface="+mn-cs"/>
              </a:rPr>
              <a:t>YEREL SÖYLEYİŞLERDEN, DEYİM VE MECAZLI KULLANIMLARDAN, MİZAHİ ANLATIMDAN UZAK DURULMALIDIR.</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23</a:t>
            </a:fld>
            <a:endParaRPr lang="tr-TR"/>
          </a:p>
        </p:txBody>
      </p:sp>
    </p:spTree>
    <p:extLst>
      <p:ext uri="{BB962C8B-B14F-4D97-AF65-F5344CB8AC3E}">
        <p14:creationId xmlns:p14="http://schemas.microsoft.com/office/powerpoint/2010/main" val="34953856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0"/>
            <a:r>
              <a:rPr lang="tr-TR" sz="1200" kern="1200" dirty="0" smtClean="0">
                <a:solidFill>
                  <a:schemeClr val="tx1"/>
                </a:solidFill>
                <a:effectLst/>
                <a:latin typeface="+mn-lt"/>
                <a:ea typeface="+mn-ea"/>
                <a:cs typeface="+mn-cs"/>
              </a:rPr>
              <a:t>ÇALIŞANLAR VE GÖÇMENLER ARASINDAKİ İLETİŞİMİN ÇIKMAZA GİRDİĞİ, BİR ÇATIŞMANIN VAR OLDUĞU VE ETKİLİ ŞEKİLDE YÖNETİLEMEDİĞİ VEYA TARAFLARDAN BİRİNİN YA DA HER İKİSİNİN DAVRANIŞ VE SÖYLEMLERİ ÜZERİNDEKİ KONTROLÜNÜ KAYBETTİĞİ DURUMLAR YAŞANABİLMEKTEDİR. BU BAZEN YUKARIDA SÖZÜ EDİLEN KRİTERLERİN KARŞILANMAMASINDAN KAYNAKLI OLABİLECEĞİ GİBİ BAZI DURUMLARDA HER ŞEY DOĞRU ŞEKİLDE UYGULANDIĞINDA BİLE ÇATIŞMA YA DA KRİZ YAŞANABİLİR. </a:t>
            </a:r>
          </a:p>
          <a:p>
            <a:r>
              <a:rPr lang="tr-TR" sz="1200" kern="1200" dirty="0" smtClean="0">
                <a:solidFill>
                  <a:schemeClr val="tx1"/>
                </a:solidFill>
                <a:effectLst/>
                <a:latin typeface="+mn-lt"/>
                <a:ea typeface="+mn-ea"/>
                <a:cs typeface="+mn-cs"/>
              </a:rPr>
              <a:t>İŞLEMLERİ İÇİN BAŞVURUDA BULUNAN YABANCININ ÖFKE KONTROLÜNÜN OLMAMASI, HERKESE UYGULANAN STANDART PROSEDÜRÜ KİŞİSELLEŞTİRMESİ, OLUMSUZ DURUMLARLA VE STRESLE BAŞA ÇIKMA BECERİLERİNİN DÜŞÜK OLMASI YA DA RUH SAĞLIĞININ YERİNDE OLMAMASI GİBİ ETKENLER DE İLETİŞİMİ ÇIKMAZA SÜRÜKLEME NOKTASINDA ETKİLİ OLABİLMEKTEDİR. ÇALIŞAN, BU GİBİ DURUMLARLA KARŞILAŞIP İLETİŞİMİ SAĞLIKLI ŞEKİLDE SÜRDÜREBİLECEĞİ KANALLARIN AÇIK OLMADIĞINI FARK ETTİĞİNDE AŞAĞIDA YER ALAN DURUMLARIN DEĞERLENDİRİLMESİ FAYDALI OLABİLMEKTEDİR.</a:t>
            </a:r>
          </a:p>
          <a:p>
            <a:pPr lvl="0"/>
            <a:r>
              <a:rPr lang="tr-TR" sz="1200" b="1" kern="1200" dirty="0" smtClean="0">
                <a:solidFill>
                  <a:schemeClr val="tx1"/>
                </a:solidFill>
                <a:effectLst/>
                <a:latin typeface="+mn-lt"/>
                <a:ea typeface="+mn-ea"/>
                <a:cs typeface="+mn-cs"/>
              </a:rPr>
              <a:t>KRİZ İLETİŞİMİ İÇİN HAZIRLIK YAPILMALIDIR.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BU DURUM, HİZMET SAĞLAMA SIRASINDA KARŞILAŞILABİLECEK POTANSİYEL SORUNLARIN ANALİZ EDİLMESİ İLE BİRLİKTE, YÖNETİLEMEYEN VE GİDEREK BÜYÜYEN BİR ÇATIŞMA YA DA ŞİDDET EĞİLİMİ İLE KARŞILAŞILDIĞINDA HANGİ ADIMLARIN İZLENECEĞİNİN ÖNCEDEN BELİRLENMESİNİ İÇERİR.</a:t>
            </a:r>
          </a:p>
          <a:p>
            <a:r>
              <a:rPr lang="tr-TR" sz="1200" kern="1200" dirty="0" smtClean="0">
                <a:solidFill>
                  <a:schemeClr val="tx1"/>
                </a:solidFill>
                <a:effectLst/>
                <a:latin typeface="+mn-lt"/>
                <a:ea typeface="+mn-ea"/>
                <a:cs typeface="+mn-cs"/>
              </a:rPr>
              <a:t> </a:t>
            </a:r>
          </a:p>
          <a:p>
            <a:pPr lvl="0"/>
            <a:r>
              <a:rPr lang="tr-TR" sz="1200" b="1" kern="1200" dirty="0" smtClean="0">
                <a:solidFill>
                  <a:schemeClr val="tx1"/>
                </a:solidFill>
                <a:effectLst/>
                <a:latin typeface="+mn-lt"/>
                <a:ea typeface="+mn-ea"/>
                <a:cs typeface="+mn-cs"/>
              </a:rPr>
              <a:t>KİŞİSELLEŞTİRMEKTEN KAÇINILMALIDIR.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HİZMET ALAN KİŞİNİN TEPKİSİ GENELLİKLE KİŞİLERE DEĞİL YAŞADIĞI OLUMSUZ DURUMLARA KARŞIDIR (UZUN BEKLEME SÜRESİ, OLUMLU SONUÇLANMAYAN BAŞVURULAR, EKSTRA BELGE TALEBİ VB.). ÖNCELİKLE KİŞİLERİN SERGİLEDİĞİ OLUMSUZ TUTUMLARI KİŞİSELLEŞTİRMEMEK VE TEPKİLERİNİN YAŞADIKLARI DURUMLARA KARŞI OLDUĞUNU BİLMEK ÇALIŞANIN ÇATIŞMA YÖNETİMİNİ KONTROL ALTINDA TUTABİLMESİNE KATKI SAĞLAR.</a:t>
            </a:r>
          </a:p>
          <a:p>
            <a:r>
              <a:rPr lang="tr-TR" sz="1200" kern="1200" dirty="0" smtClean="0">
                <a:solidFill>
                  <a:schemeClr val="tx1"/>
                </a:solidFill>
                <a:effectLst/>
                <a:latin typeface="+mn-lt"/>
                <a:ea typeface="+mn-ea"/>
                <a:cs typeface="+mn-cs"/>
              </a:rPr>
              <a:t> </a:t>
            </a:r>
          </a:p>
          <a:p>
            <a:pPr lvl="0"/>
            <a:r>
              <a:rPr lang="tr-TR" sz="1200" b="1" kern="1200" dirty="0" smtClean="0">
                <a:solidFill>
                  <a:schemeClr val="tx1"/>
                </a:solidFill>
                <a:effectLst/>
                <a:latin typeface="+mn-lt"/>
                <a:ea typeface="+mn-ea"/>
                <a:cs typeface="+mn-cs"/>
              </a:rPr>
              <a:t>OTOKONTROL SAĞLANMALIDIR.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ÇALIŞAN NE TÜR BİR ZORLUKLA KARŞILAŞIRSA KARŞILAŞSIN O SIRADA ÇALIŞIYOR OLDUĞUNUN VE ÜZERİNDEKİ DEVLET TEMSİLİYETİ ROLÜNÜN FARKINDA OLARAK DAVRANMALI, SÖYLEM VE DAVRANIŞLARINI KONTROL ALTINDA TUTMALIDIR. YANLIŞ BİR DAVRANIŞ ŞEKLİ İLE KARŞILAŞMAK YANLIŞ BİR DAVRANIŞ SERGİLEMEK İÇİN GEÇERLİ BİR NEDEN DEĞİLDİR. GÖÇMEN HİZMET ALDIĞI KURUMDA KENDİ TEMSİLİYETİ İLE BULUNURKEN ÇALIŞANIN, DEVLETİ TEMSİL ETTİĞİNİ GÖZ ARDI ETMEMESİ GEREKMEKTEDİR.</a:t>
            </a:r>
          </a:p>
          <a:p>
            <a:r>
              <a:rPr lang="tr-TR" sz="1200" kern="1200" dirty="0" smtClean="0">
                <a:solidFill>
                  <a:schemeClr val="tx1"/>
                </a:solidFill>
                <a:effectLst/>
                <a:latin typeface="+mn-lt"/>
                <a:ea typeface="+mn-ea"/>
                <a:cs typeface="+mn-cs"/>
              </a:rPr>
              <a:t> </a:t>
            </a:r>
          </a:p>
          <a:p>
            <a:pPr lvl="0"/>
            <a:r>
              <a:rPr lang="tr-TR" sz="1200" b="1" kern="1200" dirty="0" smtClean="0">
                <a:solidFill>
                  <a:schemeClr val="tx1"/>
                </a:solidFill>
                <a:effectLst/>
                <a:latin typeface="+mn-lt"/>
                <a:ea typeface="+mn-ea"/>
                <a:cs typeface="+mn-cs"/>
              </a:rPr>
              <a:t>GÜVENLİĞİN ÖNCE GELDİĞİ UNUTULMAMALIDIR.</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KARŞIDAKİ KİŞİNİN İLETİŞİME KAPALI (ASLA DİNLEMEMESİ, ISRARLA VE DUYGU DURUMU GİDEREK YÜKSELEREK KONUŞMASI YA DA BAĞIRMASI), ŞİDDET EĞİLİMLİ YA DA ÖFKE KONTROLÜNÜ SAĞLAYAMAYACAĞINI (ÇALIŞANIN ÜZERİNE GELMESİ, VURMAK ÜZERE ELİNİ KALDIRMASI, FİZİKSEL YA DA SÖZLÜ SALDIRIDA BULUNMA GİRİŞİMİ OLMASI, TEHDİT ETMESİ, DOĞRUDAN ÇALIŞANA OLMASA DA EŞYALARA ZARAR VERMESİ VB.) HİSSETTİREN DAVRANIŞ YA DA SÖYLEMLERİ İLE KARŞILAŞILDIĞINDA ÇALIŞAN KENDİSİNİ ASLA RİSKE ATMAMALI, İLETİŞİMDE KALMAK İÇİN ÇABA GÖSTERMEMELİ, İLETİŞİMİ KESEREK ORTAMDAN UZAKLAŞMALI YA DA KURUMDA BULUNAN GÜVENLİK BİRİMLERİYLE İRTİBATA GEÇEREK KİŞİNİN ORTAMDAN UZAKLAŞMASINI SAĞLAMALIDIR</a:t>
            </a:r>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24</a:t>
            </a:fld>
            <a:endParaRPr lang="tr-TR"/>
          </a:p>
        </p:txBody>
      </p:sp>
    </p:spTree>
    <p:extLst>
      <p:ext uri="{BB962C8B-B14F-4D97-AF65-F5344CB8AC3E}">
        <p14:creationId xmlns:p14="http://schemas.microsoft.com/office/powerpoint/2010/main" val="34987441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0"/>
            <a:r>
              <a:rPr lang="tr-TR" sz="1200" kern="1200" dirty="0" smtClean="0">
                <a:solidFill>
                  <a:schemeClr val="tx1"/>
                </a:solidFill>
                <a:effectLst/>
                <a:latin typeface="+mn-lt"/>
                <a:ea typeface="+mn-ea"/>
                <a:cs typeface="+mn-cs"/>
              </a:rPr>
              <a:t>GÖÇ ALANINDA ÇALIŞAN KAMU PERSONELİ BAZEN BİLGİ ALMAK İSTEYEN GÖÇMENLERLE, BAZEN DE BİLGİ VERİLMESİ GEREKEN DURUMLARDA TELEFONDA İLETİŞİM KURMAK DURUMUNDA OLABİLİR. TELEFONLA İLETİŞİM KURARKEN ŞU ÖLÇÜTLERE UYULMALIDIR.</a:t>
            </a:r>
          </a:p>
          <a:p>
            <a:pPr lvl="0"/>
            <a:r>
              <a:rPr lang="tr-TR" sz="1200" kern="1200" dirty="0" smtClean="0">
                <a:solidFill>
                  <a:schemeClr val="tx1"/>
                </a:solidFill>
                <a:effectLst/>
                <a:latin typeface="+mn-lt"/>
                <a:ea typeface="+mn-ea"/>
                <a:cs typeface="+mn-cs"/>
              </a:rPr>
              <a:t>ARAMAYI GERÇEKLEŞTİREN KİŞİ KENDİSİNİ, BAĞLI BULUNDUĞU KURUMU TANITMALI, ARADIĞI KİŞİNİN KİMLİK BİLGİLERİNİ TEYİT ETMELİ VE ARAMAYI HANGİ AMAÇLA GERÇEKLEŞTİRDİĞİNİ AÇIKÇA BELİRTMELİDİR.</a:t>
            </a:r>
          </a:p>
          <a:p>
            <a:pPr lvl="0"/>
            <a:r>
              <a:rPr lang="tr-TR" sz="1200" kern="1200" dirty="0" smtClean="0">
                <a:solidFill>
                  <a:schemeClr val="tx1"/>
                </a:solidFill>
                <a:effectLst/>
                <a:latin typeface="+mn-lt"/>
                <a:ea typeface="+mn-ea"/>
                <a:cs typeface="+mn-cs"/>
              </a:rPr>
              <a:t>KİŞİNİN KONUŞULAN DİLİ ANLAYIP ANLAMADIĞINI SORGULAMALIDIR. </a:t>
            </a:r>
          </a:p>
          <a:p>
            <a:pPr lvl="0"/>
            <a:r>
              <a:rPr lang="tr-TR" sz="1200" kern="1200" dirty="0" smtClean="0">
                <a:solidFill>
                  <a:schemeClr val="tx1"/>
                </a:solidFill>
                <a:effectLst/>
                <a:latin typeface="+mn-lt"/>
                <a:ea typeface="+mn-ea"/>
                <a:cs typeface="+mn-cs"/>
              </a:rPr>
              <a:t>ÇALIŞAN, HERHANGİ BİR BELGE İSTEMEK YA DA GÖÇMENİN KURUMA GELMESİNİ İSTEMEK GİBİ BİR NEDENLE YABANCIYI ARAMIŞSA İSTEDİĞİ BELGEYİ AÇIKÇA İFADE ETMELİ, RANDEVU GEREKTİREN BİR GÖRÜŞME İÇİN ARAMIŞ İSE YER, TARİH VE SAAT BİLGİLERİNİ PAYLAŞMALIDIR. </a:t>
            </a:r>
          </a:p>
          <a:p>
            <a:pPr lvl="0"/>
            <a:r>
              <a:rPr lang="tr-TR" sz="1200" kern="1200" dirty="0" smtClean="0">
                <a:solidFill>
                  <a:schemeClr val="tx1"/>
                </a:solidFill>
                <a:effectLst/>
                <a:latin typeface="+mn-lt"/>
                <a:ea typeface="+mn-ea"/>
                <a:cs typeface="+mn-cs"/>
              </a:rPr>
              <a:t>GÖÇMENİN, ARAMA NEDENİNİ ANLADIĞINDAN EMİN OLMAK İÇİN GÖÇMENDEN TEYİT ALMALIDIR.</a:t>
            </a:r>
          </a:p>
          <a:p>
            <a:pPr lvl="0"/>
            <a:r>
              <a:rPr lang="tr-TR" sz="1200" kern="1200" dirty="0" smtClean="0">
                <a:solidFill>
                  <a:schemeClr val="tx1"/>
                </a:solidFill>
                <a:effectLst/>
                <a:latin typeface="+mn-lt"/>
                <a:ea typeface="+mn-ea"/>
                <a:cs typeface="+mn-cs"/>
              </a:rPr>
              <a:t>GÖÇMENİN BİLGİ ALMAK AMACIYLA ÇALIŞANA TELEFONA ARACILIĞIYLA ULAŞMASI DURUMUNDA KURUMSAL TELEFON, KURUM BİLGİSİ VERİLEREK CEVAPLANMALIDIR. SONRASINDA YABANCININ HAKKINDA BİLGİ İSTEDİĞİ KONUNUN DİNLENİP DOĞRU BİLGİLENDİRME YAPILMASI, GÖREV TANIMI DIŞINDA BİR KONU İLE İLGİLİ BİR ARAMAYSA İLGİLİ BİRİME ARAMAYI YÖNLENDİRMESİ GEREKMEKTEDİR.</a:t>
            </a:r>
          </a:p>
          <a:p>
            <a:pPr lvl="0"/>
            <a:r>
              <a:rPr lang="tr-TR" sz="1200" kern="1200" dirty="0" smtClean="0">
                <a:solidFill>
                  <a:schemeClr val="tx1"/>
                </a:solidFill>
                <a:effectLst/>
                <a:latin typeface="+mn-lt"/>
                <a:ea typeface="+mn-ea"/>
                <a:cs typeface="+mn-cs"/>
              </a:rPr>
              <a:t>TELEFON ARACILIĞI İLE KURULAN İLETİŞİMDE SÖZSÜZ İLETİŞİM UNSURLARI GÖRÜNÜR OLMADIĞI İÇİN KONUŞMANIN ANLAŞILIRLIĞI, SADELİĞİ VE SES TONUNUN DOĞRU KULLANIMI FAZLADAN ÖNEM TEŞKİL EDER.</a:t>
            </a:r>
          </a:p>
          <a:p>
            <a:r>
              <a:rPr lang="tr-TR" sz="1200" b="1" kern="1200" dirty="0" smtClean="0">
                <a:solidFill>
                  <a:schemeClr val="tx1"/>
                </a:solidFill>
                <a:effectLst/>
                <a:latin typeface="+mn-lt"/>
                <a:ea typeface="+mn-ea"/>
                <a:cs typeface="+mn-cs"/>
              </a:rPr>
              <a:t>YAZILI İLETİŞİM</a:t>
            </a:r>
            <a:endParaRPr lang="tr-TR" sz="1200" kern="1200" dirty="0" smtClean="0">
              <a:solidFill>
                <a:schemeClr val="tx1"/>
              </a:solidFill>
              <a:effectLst/>
              <a:latin typeface="+mn-lt"/>
              <a:ea typeface="+mn-ea"/>
              <a:cs typeface="+mn-cs"/>
            </a:endParaRPr>
          </a:p>
          <a:p>
            <a:pPr lvl="0"/>
            <a:r>
              <a:rPr lang="tr-TR" sz="1200" kern="1200" dirty="0" smtClean="0">
                <a:solidFill>
                  <a:schemeClr val="tx1"/>
                </a:solidFill>
                <a:effectLst/>
                <a:latin typeface="+mn-lt"/>
                <a:ea typeface="+mn-ea"/>
                <a:cs typeface="+mn-cs"/>
              </a:rPr>
              <a:t>ÖNCELİKLE YAZILI İLETİŞİM KURUMSAL TELEFON NUMARALARININ SMS SERVİSİ, KURUMSAL E-POSTA, KURUMSAL SOSYAL MEDYA HESAPLARI YA DA RESMİ TEBLİGAT YOLUYLA GERÇEKLEŞTİRİLMELİDİR. ÇALIŞAN, KİŞİSEL NUMARA VE E-POSTA ADRESİ İLE YAZILI İLETİŞİME GEÇMEMELİDİR.</a:t>
            </a:r>
          </a:p>
          <a:p>
            <a:pPr lvl="0"/>
            <a:r>
              <a:rPr lang="tr-TR" sz="1200" kern="1200" dirty="0" smtClean="0">
                <a:solidFill>
                  <a:schemeClr val="tx1"/>
                </a:solidFill>
                <a:effectLst/>
                <a:latin typeface="+mn-lt"/>
                <a:ea typeface="+mn-ea"/>
                <a:cs typeface="+mn-cs"/>
              </a:rPr>
              <a:t>YAZILI İLETİŞİMDE DİLİN DOĞRU KULLANIMINA, YAZIM VE NOKTALAMA KURALLARINA AZAMİ DİKKAT GÖSTERİLMELİDİR.</a:t>
            </a:r>
          </a:p>
          <a:p>
            <a:pPr lvl="0"/>
            <a:r>
              <a:rPr lang="tr-TR" sz="1200" kern="1200" dirty="0" smtClean="0">
                <a:solidFill>
                  <a:schemeClr val="tx1"/>
                </a:solidFill>
                <a:effectLst/>
                <a:latin typeface="+mn-lt"/>
                <a:ea typeface="+mn-ea"/>
                <a:cs typeface="+mn-cs"/>
              </a:rPr>
              <a:t>KURUMDA BELİRLENMİŞ FARKLI BİR POLİTİKA YOK İSE YAZILI MESAJ, MESAJI GÖNDEREN KURUMUN ANADİLİNDE YAZILMALIDIR. YAZILI İLETİŞİMDE FARKLI DİLLER KULLANILMAK İSTENDİĞİNDE PROFESYONEL TERCÜMANLAR TARAFINDAN HAZIRLANMIŞ ŞABLON METİNLER KULLANILMALIDIR.</a:t>
            </a:r>
          </a:p>
          <a:p>
            <a:pPr lvl="0"/>
            <a:r>
              <a:rPr lang="tr-TR" sz="1200" kern="1200" dirty="0" smtClean="0">
                <a:solidFill>
                  <a:schemeClr val="tx1"/>
                </a:solidFill>
                <a:effectLst/>
                <a:latin typeface="+mn-lt"/>
                <a:ea typeface="+mn-ea"/>
                <a:cs typeface="+mn-cs"/>
              </a:rPr>
              <a:t>GÖÇMENLER KURUMLARLA YAZILI İLETİŞİME GEÇMEK İSTEDİKLERİNDE BULUNDUKLARI ÜLKENİN ANA DİLİNDE İLETİŞİME GEÇMELİDİR. DİLİ BİLMEDİĞİ DURUMLARDA MESAJINI HEM KENDİ ANADİLİNDE HEM DE KURUMUN KULLANDIĞI RESMİ DİLDE (TERCÜMAN YA DA DİJİTAL ÇEVİRİ ARACILIĞI İLE) YAZMALI, ÇEVİRİ ARAÇLARINDAN KAYNAKLANABİLECEK HATALARIN SORUMLULUĞUNU ÜSTLENMELİDİRLER. </a:t>
            </a:r>
          </a:p>
          <a:p>
            <a:pPr lvl="0"/>
            <a:r>
              <a:rPr lang="tr-TR" sz="1200" kern="1200" dirty="0" smtClean="0">
                <a:solidFill>
                  <a:schemeClr val="tx1"/>
                </a:solidFill>
                <a:effectLst/>
                <a:latin typeface="+mn-lt"/>
                <a:ea typeface="+mn-ea"/>
                <a:cs typeface="+mn-cs"/>
              </a:rPr>
              <a:t>ÇALIŞANLAR DEVLET TEMSİLİYETİ İLKESİNİ GÖZ ÖNÜNDE BULUNDURMALI, FORMAL ANCAK AÇIK VE SADE BİR DİL İLE YAZILI İLETİŞİMİ SAĞLAMALIDIR.</a:t>
            </a:r>
          </a:p>
          <a:p>
            <a:r>
              <a:rPr lang="tr-TR" sz="1200" b="1" kern="1200" dirty="0" smtClean="0">
                <a:solidFill>
                  <a:schemeClr val="tx1"/>
                </a:solidFill>
                <a:effectLst/>
                <a:latin typeface="+mn-lt"/>
                <a:ea typeface="+mn-ea"/>
                <a:cs typeface="+mn-cs"/>
              </a:rPr>
              <a:t>MEDYA İLETİŞİMİ</a:t>
            </a:r>
            <a:endParaRPr lang="tr-TR" sz="1200" kern="1200" dirty="0" smtClean="0">
              <a:solidFill>
                <a:schemeClr val="tx1"/>
              </a:solidFill>
              <a:effectLst/>
              <a:latin typeface="+mn-lt"/>
              <a:ea typeface="+mn-ea"/>
              <a:cs typeface="+mn-cs"/>
            </a:endParaRPr>
          </a:p>
          <a:p>
            <a:r>
              <a:rPr lang="tr-TR" sz="1200" kern="1200" dirty="0" smtClean="0">
                <a:solidFill>
                  <a:schemeClr val="tx1"/>
                </a:solidFill>
                <a:effectLst/>
                <a:latin typeface="+mn-lt"/>
                <a:ea typeface="+mn-ea"/>
                <a:cs typeface="+mn-cs"/>
              </a:rPr>
              <a:t>MEDYA, GÜNÜMÜZDE İNSANLARIN ALGILARI ÜZERİNDE ÖNEMLİ BİR ETKİYE SAHİPTİR. MEDYA ARACILIĞIYLA İNSANLAR, GÜNCEL OLAYLAR VE KONULAR HAKKINDA BİLGİ SAHİBİ OLUR, FARKLI GÖRÜŞLERİ ÖĞRENİR VE DÜŞÜNCELERİNİ ŞEKİLLENDİRİRLER. İNTERNETİN YAYGINLAŞMASI İLE SOSYAL MEDYA KULLANIMI İNSANLAR İÇİN ALTERNATİF BİR BİLGİ KAYNAĞI HALİNE GELMİŞTİR. BAĞIMSIZ MEDYA KURULUŞLARI OLDUĞU GİBİ KURUMLARIN DA KENDİ SOSYAL MEDYA HESAPLARINDAN BİLGİLENDİRME VE DUYURULAR YAPMASI GİDEREK YAYGINLAŞMIŞTIR.</a:t>
            </a:r>
          </a:p>
          <a:p>
            <a:r>
              <a:rPr lang="tr-TR" sz="1200" kern="1200" dirty="0" smtClean="0">
                <a:solidFill>
                  <a:schemeClr val="tx1"/>
                </a:solidFill>
                <a:effectLst/>
                <a:latin typeface="+mn-lt"/>
                <a:ea typeface="+mn-ea"/>
                <a:cs typeface="+mn-cs"/>
              </a:rPr>
              <a:t> KAMU KURUMLARININ SOSYAL MEDYA KULLANIMINDA UYGULAMASI GEREKEN ÖLÇÜTLER ŞUNLARDIR:</a:t>
            </a:r>
          </a:p>
          <a:p>
            <a:pPr lvl="0"/>
            <a:r>
              <a:rPr lang="tr-TR" sz="1200" kern="1200" dirty="0" smtClean="0">
                <a:solidFill>
                  <a:schemeClr val="tx1"/>
                </a:solidFill>
                <a:effectLst/>
                <a:latin typeface="+mn-lt"/>
                <a:ea typeface="+mn-ea"/>
                <a:cs typeface="+mn-cs"/>
              </a:rPr>
              <a:t>KURUMLAR, SOSYAL MEDYA HESAPLARI ÜZERİNDEN PAYLAŞTIKLARI İÇERİKLERLE İMAJLARINI OLUŞTURURLAR. BU NEDENLE PAYLAŞIMLARIN ÖZENLE HAZIRLANMASI VE KURUMUN DEĞERLERİNE UYGUN OLMASI GEREKMEKTEDİR.</a:t>
            </a:r>
          </a:p>
          <a:p>
            <a:pPr lvl="0"/>
            <a:r>
              <a:rPr lang="tr-TR" sz="1200" kern="1200" dirty="0" smtClean="0">
                <a:solidFill>
                  <a:schemeClr val="tx1"/>
                </a:solidFill>
                <a:effectLst/>
                <a:latin typeface="+mn-lt"/>
                <a:ea typeface="+mn-ea"/>
                <a:cs typeface="+mn-cs"/>
              </a:rPr>
              <a:t>KURUMLAR SOSYAL MEDYA HESAPLARI ÜZERİNDEN PAYLAŞTIKLARI İÇERİKLERİN DOĞRU, GÜVENİLİR VE GÜNCEL OLMASINA ÖZEN GÖSTERMELİDİRLER. YANLIŞ BİLGİLERİN PAYLAŞILMASI KURUMUN GÜVENİRLİĞİNİ SARSABİLİR.</a:t>
            </a:r>
          </a:p>
          <a:p>
            <a:pPr lvl="0"/>
            <a:r>
              <a:rPr lang="tr-TR" sz="1200" kern="1200" dirty="0" smtClean="0">
                <a:solidFill>
                  <a:schemeClr val="tx1"/>
                </a:solidFill>
                <a:effectLst/>
                <a:latin typeface="+mn-lt"/>
                <a:ea typeface="+mn-ea"/>
                <a:cs typeface="+mn-cs"/>
              </a:rPr>
              <a:t>KURUMLAR, SOSYAL MEDYA HESAPLARI ÜZERİNDEN HEDEF KİTLESİNİN İHTİYAÇLARINI KARŞILAYACAK İÇERİKLER PAYLAŞMALIDIRLAR.</a:t>
            </a:r>
          </a:p>
          <a:p>
            <a:pPr lvl="0"/>
            <a:r>
              <a:rPr lang="tr-TR" sz="1200" kern="1200" dirty="0" smtClean="0">
                <a:solidFill>
                  <a:schemeClr val="tx1"/>
                </a:solidFill>
                <a:effectLst/>
                <a:latin typeface="+mn-lt"/>
                <a:ea typeface="+mn-ea"/>
                <a:cs typeface="+mn-cs"/>
              </a:rPr>
              <a:t>KURUMLAR, KURUMSAL MİSYON VE VİZYONLARINA UYGUN İÇERİKLER PAYLAŞMALIDIR. SOSYAL MEDYA HESAPLARININ NASIL VE NE AMAÇLA KULLANILACAĞI, HANGİ İÇERİKLERİN PAYLAŞILABİLECEĞİ GİBİ KONULARDA KURALLAR BELİRLENMELİDİR.</a:t>
            </a:r>
          </a:p>
          <a:p>
            <a:pPr lvl="0"/>
            <a:r>
              <a:rPr lang="tr-TR" sz="1200" kern="1200" dirty="0" smtClean="0">
                <a:solidFill>
                  <a:schemeClr val="tx1"/>
                </a:solidFill>
                <a:effectLst/>
                <a:latin typeface="+mn-lt"/>
                <a:ea typeface="+mn-ea"/>
                <a:cs typeface="+mn-cs"/>
              </a:rPr>
              <a:t>KURUMLAR, SOSYAL MEDYA HESAPLARI ÜZERİNDEN KRİZ DURUMLARINDA DOĞRU BİR ŞEKİLDE HAREKET ETMELİDİRLER. BU DURUMDA HIZLI VE DOĞRU BİR ŞEKİLDE YANIT VERMEK, KRİZİ DAHA DA BÜYÜMEDEN ÇÖZMEYE YARDIMCI OLABİLİR.</a:t>
            </a:r>
          </a:p>
          <a:p>
            <a:pPr lvl="0"/>
            <a:r>
              <a:rPr lang="tr-TR" sz="1200" kern="1200" dirty="0" smtClean="0">
                <a:solidFill>
                  <a:schemeClr val="tx1"/>
                </a:solidFill>
                <a:effectLst/>
                <a:latin typeface="+mn-lt"/>
                <a:ea typeface="+mn-ea"/>
                <a:cs typeface="+mn-cs"/>
              </a:rPr>
              <a:t>KURUMLAR, SOSYAL MEDYA HESAPLARININ GÜVENLİĞİNE DİKKAT ETMELİDİRLER. HESAPLARIN KÖTÜ NİYETLİ KULLANICILARIN SALDIRILARINA MARUZ KALMASI DURUMUNDA CİDDİ SONUÇLARLA KARŞILAŞILABİLİR. BU NEDENLE GÜÇLÜ ŞİFRELER KULLANMAK VE HESAPLARIN GÜVENLİĞİNİ SAĞLAMAK ÖNEMLİDİR.</a:t>
            </a:r>
          </a:p>
          <a:p>
            <a:pPr lvl="0"/>
            <a:endParaRPr lang="tr-TR" sz="1200" kern="1200" dirty="0" smtClean="0">
              <a:solidFill>
                <a:schemeClr val="tx1"/>
              </a:solidFill>
              <a:effectLst/>
              <a:latin typeface="+mn-lt"/>
              <a:ea typeface="+mn-ea"/>
              <a:cs typeface="+mn-cs"/>
            </a:endParaRP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25</a:t>
            </a:fld>
            <a:endParaRPr lang="tr-TR"/>
          </a:p>
        </p:txBody>
      </p:sp>
    </p:spTree>
    <p:extLst>
      <p:ext uri="{BB962C8B-B14F-4D97-AF65-F5344CB8AC3E}">
        <p14:creationId xmlns:p14="http://schemas.microsoft.com/office/powerpoint/2010/main" val="18854150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0"/>
            <a:r>
              <a:rPr lang="tr-TR" sz="1200" kern="1200" dirty="0" smtClean="0">
                <a:solidFill>
                  <a:schemeClr val="tx1"/>
                </a:solidFill>
                <a:effectLst/>
                <a:latin typeface="+mn-lt"/>
                <a:ea typeface="+mn-ea"/>
                <a:cs typeface="+mn-cs"/>
              </a:rPr>
              <a:t>GÖÇMENLERDEN KAYNAKLANAN ZORLUKLAR</a:t>
            </a:r>
          </a:p>
          <a:p>
            <a:pPr lvl="0"/>
            <a:r>
              <a:rPr lang="tr-TR" sz="1200" kern="1200" dirty="0" smtClean="0">
                <a:solidFill>
                  <a:schemeClr val="tx1"/>
                </a:solidFill>
                <a:effectLst/>
                <a:latin typeface="+mn-lt"/>
                <a:ea typeface="+mn-ea"/>
                <a:cs typeface="+mn-cs"/>
              </a:rPr>
              <a:t>İLETİŞİM STRATEJİSİNİN OLUŞTURULMASI AŞAMASINDA GÖÇMENLERİN HİZMET KALİTESİ DEĞERLENDİRME ANKETLERİNE KATILIM KONUSUNDA İSTEKSİZ DAVRANDIĞI FARK EDİLMİŞTİR. BUNUN SEBEBİNİN GÖÇMENLERİN ÜLKEDE YASAL KALIŞLARINI DEĞERLENDİREN KURUMLA İLGİLİ DÜŞÜNCELERİNİ, KAYGILARI SEBEBİYLE AÇIKÇA İFADE ETMEK İSTEMEMELERİ OLABİLECEĞİ DÜŞÜNÜLMEKTEDİR. BİRÇOK GÖÇMEN İÇİN ÖNCELİKLİ OLAN İŞLEMLERİNİ SORUNSUZ ŞEKİLDE GERÇEKLEŞTİRMEKTİR. VE BU İŞLEMİ GERÇEKLEŞTİRMEKLE İLGİLİ KAYGILARININ, İLETİŞİM ZORLUKLARINDAN KAYNAKLANAN SORUNLARINDAN ÖNCELİKLİ OLDUĞU GÖRÜLMEKTEDİR.</a:t>
            </a:r>
          </a:p>
          <a:p>
            <a:pPr lvl="0"/>
            <a:r>
              <a:rPr lang="tr-TR" sz="1200" kern="1200" dirty="0" smtClean="0">
                <a:solidFill>
                  <a:schemeClr val="tx1"/>
                </a:solidFill>
                <a:effectLst/>
                <a:latin typeface="+mn-lt"/>
                <a:ea typeface="+mn-ea"/>
                <a:cs typeface="+mn-cs"/>
              </a:rPr>
              <a:t>AYRICA GÖÇ ÇALIŞANLARINDA VAR OLDUĞU DÜŞÜNÜLEN ÖNYARGILI TUTUMLARIN GÖÇMENLER ARASINDA DA YAYGIN OLDUĞU GÖZLEMLENMİŞTİR. İLETİŞİM STRATEJİSİNİN UYGULANMASI AŞAMASINDA, STRATEJİNİN TEK TARAFLI GELİŞTİRİLMESİ FAKAT İLETİŞİMİN İKİ TARAFLI YAŞANMASI İLETİŞİM STRATEJİSİNİN GELİŞTİRİLMESİ GEREKEN YÖNÜDÜR.</a:t>
            </a:r>
          </a:p>
          <a:p>
            <a:r>
              <a:rPr lang="tr-TR" sz="1200" kern="1200" dirty="0" smtClean="0">
                <a:solidFill>
                  <a:schemeClr val="tx1"/>
                </a:solidFill>
                <a:effectLst/>
                <a:latin typeface="+mn-lt"/>
                <a:ea typeface="+mn-ea"/>
                <a:cs typeface="+mn-cs"/>
              </a:rPr>
              <a:t>ÇALIŞANLARDAN KAYNAKLANAN ZORLUKLAR </a:t>
            </a:r>
          </a:p>
          <a:p>
            <a:pPr lvl="0"/>
            <a:r>
              <a:rPr lang="tr-TR" sz="1200" kern="1200" dirty="0" smtClean="0">
                <a:solidFill>
                  <a:schemeClr val="tx1"/>
                </a:solidFill>
                <a:effectLst/>
                <a:latin typeface="+mn-lt"/>
                <a:ea typeface="+mn-ea"/>
                <a:cs typeface="+mn-cs"/>
              </a:rPr>
              <a:t>ÖNYARGI, HER NE KADAR TEMELLENDİRİLEBİLİR BİR ALTYAPISI OLMASA DA BAŞ ETMESİ ZOR BİR BİLİŞSEL SÜREÇTİR. İÇ GRUP YANLILIĞINI DESTEKLEMESİ BİR YANA, İNSANIN DÜNYAYI ALGILAMA ŞEKLİNE DOĞRUDAN ETKİ EDER. EĞİTİM ARACILIĞI İLE AZALTILABİLİR OLSA DA TAMAMEN ORTADAN KALDIRILMASI UYGULAMADA GÜÇTÜR. ÇALIŞANLARIN ÖNYARGILARINDAN TAMAMEN ARINMASI MÜMKÜN GÖRÜNMEMEKLE BİRLİKTE ÖNYARGILARIN DAVRANIŞLAR ÜZERİNDEKİ ETKİSİNİN AZALTILMASI SAĞLANABİLİR.</a:t>
            </a:r>
          </a:p>
          <a:p>
            <a:pPr lvl="0"/>
            <a:r>
              <a:rPr lang="tr-TR" sz="1200" kern="1200" dirty="0" smtClean="0">
                <a:solidFill>
                  <a:schemeClr val="tx1"/>
                </a:solidFill>
                <a:effectLst/>
                <a:latin typeface="+mn-lt"/>
                <a:ea typeface="+mn-ea"/>
                <a:cs typeface="+mn-cs"/>
              </a:rPr>
              <a:t>AYNI ŞEKİLDE EMPATİK YAKLAŞIM ÖĞRENİLEBİLİRDİR FAKAT UYGULANMASI TAMAMEN KİŞİLERİN İNİSİYATİFİNDEDİR. EMPATİK OLMAK DEĞİL EMPATİK OLMAK İSTEMEK DAHA ÖNEMLİ BİR FAKTÖRDÜR. YANİ BURADA ETKEN DİNAMİK, ÇALIŞANIN OPTİMUM DÜZEYDE FAYDALI OLMA MOTİVASYONUDUR.</a:t>
            </a:r>
          </a:p>
          <a:p>
            <a:pPr lvl="0"/>
            <a:r>
              <a:rPr lang="tr-TR" sz="1200" kern="1200" dirty="0" smtClean="0">
                <a:solidFill>
                  <a:schemeClr val="tx1"/>
                </a:solidFill>
                <a:effectLst/>
                <a:latin typeface="+mn-lt"/>
                <a:ea typeface="+mn-ea"/>
                <a:cs typeface="+mn-cs"/>
              </a:rPr>
              <a:t>ÇALIŞANIN İLETİŞİM BECERİLERİNİ ETKİN KULLANAMAMASI İLETİŞİM NASIL KURMASI GEREKTİĞİNİ YETERİNCE BİLMEMEKTEN KAYNAKLANABİLECEĞİ GİBİ STRES, KRİZ VE ZAMAN YÖNETİMİ GİBİ BECERİLERİN YETERSİZLİĞİ İLE DE DOĞRUDAN İLİŞKİLİ OLABİLMEKTEDİR.</a:t>
            </a:r>
          </a:p>
          <a:p>
            <a:r>
              <a:rPr lang="tr-TR" sz="1200" kern="1200" dirty="0" smtClean="0">
                <a:solidFill>
                  <a:schemeClr val="tx1"/>
                </a:solidFill>
                <a:effectLst/>
                <a:latin typeface="+mn-lt"/>
                <a:ea typeface="+mn-ea"/>
                <a:cs typeface="+mn-cs"/>
              </a:rPr>
              <a:t>KURUMSAL ZORLUKLAR </a:t>
            </a:r>
          </a:p>
          <a:p>
            <a:pPr lvl="0"/>
            <a:r>
              <a:rPr lang="tr-TR" sz="1200" kern="1200" dirty="0" smtClean="0">
                <a:solidFill>
                  <a:schemeClr val="tx1"/>
                </a:solidFill>
                <a:effectLst/>
                <a:latin typeface="+mn-lt"/>
                <a:ea typeface="+mn-ea"/>
                <a:cs typeface="+mn-cs"/>
              </a:rPr>
              <a:t>ADALETSİZ GÖREV DAĞILIMI, FİZİKSEL KOŞULLARIN YETERSİZLİĞİ, MAAŞ YETERSİZLİĞİ, BAŞARI ODAKLI MOTİVASYON KAYNAKLARININ AZLIĞI GİBİ, GÖÇMENLER VE ÇALIŞANLARLA DOĞRUDAN İLİŞKİLİ OLMAYAN KURUMSAL ZORLUKLAR İLETİŞİM STRATEJİSİNİN UYGULANMASI AŞAMASINDA BEKLENEN OPTİMUM FAYDAYA OLUMSUZ YANSIMAKTADIR.</a:t>
            </a:r>
          </a:p>
          <a:p>
            <a:pPr lvl="0"/>
            <a:r>
              <a:rPr lang="tr-TR" sz="1200" kern="1200" dirty="0" smtClean="0">
                <a:solidFill>
                  <a:schemeClr val="tx1"/>
                </a:solidFill>
                <a:effectLst/>
                <a:latin typeface="+mn-lt"/>
                <a:ea typeface="+mn-ea"/>
                <a:cs typeface="+mn-cs"/>
              </a:rPr>
              <a:t>ÇALIŞMAKLA İLGİLİ TEMEL HAKLARA VE İHTİYAÇLARINI KARŞILAYABİLECEK KAYNAKLARA ERİŞİMİ OLMAYAN ÇALIŞANIN ÖNCELİĞİ VERDİĞİ HİZMETİN KALİTESİ OLAMAMAKTADIR. </a:t>
            </a:r>
          </a:p>
          <a:p>
            <a:r>
              <a:rPr lang="tr-TR" sz="1200" kern="1200" dirty="0" smtClean="0">
                <a:solidFill>
                  <a:schemeClr val="tx1"/>
                </a:solidFill>
                <a:effectLst/>
                <a:latin typeface="+mn-lt"/>
                <a:ea typeface="+mn-ea"/>
                <a:cs typeface="+mn-cs"/>
              </a:rPr>
              <a:t>İŞLEYİŞ TEMELLİ SORUNLAR </a:t>
            </a:r>
          </a:p>
          <a:p>
            <a:pPr lvl="0"/>
            <a:r>
              <a:rPr lang="tr-TR" sz="1200" kern="1200" dirty="0" smtClean="0">
                <a:solidFill>
                  <a:schemeClr val="tx1"/>
                </a:solidFill>
                <a:effectLst/>
                <a:latin typeface="+mn-lt"/>
                <a:ea typeface="+mn-ea"/>
                <a:cs typeface="+mn-cs"/>
              </a:rPr>
              <a:t>İŞ YÜKÜNÜN GEREKENDEN FAZLA OLMASI, BİRİMLER ARASINDAKİ İLETİŞİM YETERSİZLİĞİ YA DA GÖREV VE YETKİ KARMAŞASI YAŞANMASI GİBİ SEBEPLER DOLAYISIYLA OLUŞTURULAN İLETİŞİM STRATEJİSİNİN UYGULANMASI AŞAMASINDA ZORLUKLAR YAŞANMAKTADIR. GÖÇMENLERİN İHTİYAÇ DUYDUKLARI BİLGİYİ HANGİ BİRİMİN SAĞLAYABİLECEĞİNE DAİR BELİRSİZLİKLERİN OLMASI, KENDİ YOĞUN İŞ YÜKÜ İLE BAŞ ETMEYE ÇABALAYAN ÇALIŞANLARIN KENDİ GÖREV TANIMLARI DIŞINDA SİSTEMATİK OLARAK SORULARA VE EKSTRA İŞ YÜKÜNE MARUZ KALMASI, UZUN BEKLEME SÜRELERİNİN GÖÇMENLERİN SAĞDUYULU DAVRANMASINI AZALTMASI GİBİ ETKENLER SAĞLIKLI İLETİŞİM SÜRECİNE ZARAR VEREBİLMEKTEDİR.</a:t>
            </a:r>
          </a:p>
          <a:p>
            <a:r>
              <a:rPr lang="tr-TR" sz="1200" kern="1200" dirty="0" smtClean="0">
                <a:solidFill>
                  <a:schemeClr val="tx1"/>
                </a:solidFill>
                <a:effectLst/>
                <a:latin typeface="+mn-lt"/>
                <a:ea typeface="+mn-ea"/>
                <a:cs typeface="+mn-cs"/>
              </a:rPr>
              <a:t>KURUM KÜLTÜRÜ VE KURUMSAL İLETİŞİM KAYNAKLI ZORLUKLAR</a:t>
            </a:r>
          </a:p>
          <a:p>
            <a:pPr lvl="0"/>
            <a:r>
              <a:rPr lang="tr-TR" sz="1200" kern="1200" dirty="0" smtClean="0">
                <a:solidFill>
                  <a:schemeClr val="tx1"/>
                </a:solidFill>
                <a:effectLst/>
                <a:latin typeface="+mn-lt"/>
                <a:ea typeface="+mn-ea"/>
                <a:cs typeface="+mn-cs"/>
              </a:rPr>
              <a:t>KURUMSAL İLETİŞİM, BİR KURUMUN AMAÇLARINI VE DEĞERLERİNİ BELİRLEYEN İLETİŞİM STRATEJİLERİ VE FAALİYETLERİDİR. KURUMSAL İLETİŞİM, KURUMUN İÇ VE DIŞ PAYDAŞLARIYLA ETKİLEŞİMDE BULUNURKEN, KURUMUN İMAJINI VE HİZMETLERİNİ TANITMAK, HİZMET VERDİĞİ KİŞİLERLE İLİŞKİLERİNİ YÖNETMEK, ÇALIŞANLARINA YÖNELİK BİLGİ PAYLAŞIMI VE MOTİVASYON SAĞLAMAK, KURUMSAL İTİBARI KORUMAK VE GÜÇLENDİRMEK GİBİ AMAÇLAR TAŞIR. KURUM KÜLTÜRÜ İSE, KURUMUN İŞLEYİŞ BİÇİMİNİ, ÇALIŞMA PRENSİPLERİNİ, DEĞERLERİNİ, ÇALIŞANLARIN DAVRANIŞLARINI VE KURUMUN YÖNETİM ANLAYIŞINI YANSITAN BİR YAPIDIR. KURUM KÜLTÜRÜ, KURUMUN BAŞARISINI BELİRLEYEN ÖNEMLİ BİR UNSURDUR VE KURUMUN TÜM PAYDAŞLARINA YÖNELİK BİR MESAJ TAŞIR.</a:t>
            </a:r>
          </a:p>
          <a:p>
            <a:pPr lvl="0"/>
            <a:r>
              <a:rPr lang="tr-TR" sz="1200" kern="1200" dirty="0" smtClean="0">
                <a:solidFill>
                  <a:schemeClr val="tx1"/>
                </a:solidFill>
                <a:effectLst/>
                <a:latin typeface="+mn-lt"/>
                <a:ea typeface="+mn-ea"/>
                <a:cs typeface="+mn-cs"/>
              </a:rPr>
              <a:t>KURUMSAL İLETİŞİM VE KURUM KÜLTÜRÜ BİRBİRLERİYLE SIKI BİR ŞEKİLDE BAĞLANTILIDIR. KURUM KÜLTÜRÜ, KURUMSAL İLETİŞİM STRATEJİLERİ İÇİN TEMEL BİR REFERANS NOKTASIDIR. KURUMUN İLETİŞİM STRATEJİLERİ, KURUM KÜLTÜRÜNE UYGUN OLARAK ŞEKİLLENDİRİLİR. İLETİŞİM, KURUM KÜLTÜRÜNÜN BİR YANSIMASIDIR VE KURUM KÜLTÜRÜNE BAĞLI OLARAK DEĞİŞEBİLİR.</a:t>
            </a:r>
          </a:p>
          <a:p>
            <a:pPr lvl="0"/>
            <a:r>
              <a:rPr lang="tr-TR" sz="1200" kern="1200" dirty="0" smtClean="0">
                <a:solidFill>
                  <a:schemeClr val="tx1"/>
                </a:solidFill>
                <a:effectLst/>
                <a:latin typeface="+mn-lt"/>
                <a:ea typeface="+mn-ea"/>
                <a:cs typeface="+mn-cs"/>
              </a:rPr>
              <a:t>KURUM KÜLTÜRÜNÜN ZAYIF OLMASI YA DA İLKELERİYLE ÇELİŞECEK YÖNDE BİR EĞİLİM GÖSTERMESİ İLETİŞİMİN ETKİNLİĞİNİ VE ETKİLİLİĞİNİ AZALTIR. ÖRNEĞİN EVRENSEL İNSAN HAKLARINI BENİMSEYEN BİR VİZYONU OLAN BİR KURUMUN ÇALIŞANLARININ GÖÇMEN KARŞITI BİREYLER OLMASI KURUMSAL KÜLTÜRÜN BU YÖNE DOĞRU EVRİLMESİNE NEDEN OLURKEN, GÖÇMENLER İÇİN DE KURUMUN GÖRÜNDÜĞÜ GİBİ OLMADIĞI KONUSUNDA GÜVEN KIRICIDIR. GÜVEN İLİŞKİSİNİN ZEDELENDİĞİ BİR ORTAMDA SAĞLIKLI BİR İLETİŞİMDEN SÖZ EDİLEMEZ. </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26</a:t>
            </a:fld>
            <a:endParaRPr lang="tr-TR"/>
          </a:p>
        </p:txBody>
      </p:sp>
    </p:spTree>
    <p:extLst>
      <p:ext uri="{BB962C8B-B14F-4D97-AF65-F5344CB8AC3E}">
        <p14:creationId xmlns:p14="http://schemas.microsoft.com/office/powerpoint/2010/main" val="1850866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dirty="0" smtClean="0"/>
              <a:t>SÖZLERİME</a:t>
            </a:r>
            <a:r>
              <a:rPr lang="tr-TR" baseline="0" dirty="0" smtClean="0"/>
              <a:t> SON VERMEDEN BU İLETİŞİM STRATEJİSİNİN GENEL İDARİ HİZMETLER SIRASIDA KULLANILMAK İÇİN HAZIRLANDIĞINI ÖZELLİKLE VURGULAMAK İSTİYORUM. HASSAS GRUP GÖRÜŞMELERİNDE, TRAVMATİZE YA DA KRİMİNALİZE OLMUŞ BİREYLER İLE İLETİŞİM KURARKEN ELBETTE Kİ FARKLI SÜREÇLER VE DİNAMİKLER DEVREYE GİRMEKTEDİR VE BU GÖRÜŞMELER ÇOĞU ZAMAN UYGUN TEKNİKLER KULLANILARAK UZMANLAR TARAFINDAN GERÇEKLEŞTİRİLMEKTEDİR. SİZLERE DE TAVSİİYEM GÖRÜŞMENİZİN İDARİ İŞLEMLER DIŞINDA BİR YERE EVRİLDİĞİNİ HİSSETTİĞİNİZDE BU UZMAN KİŞİLERİN DESTEĞİNE BAŞVURMANIZDIR.</a:t>
            </a:r>
            <a:endParaRPr lang="tr-TR" dirty="0" smtClean="0"/>
          </a:p>
          <a:p>
            <a:endParaRPr lang="tr-TR" dirty="0"/>
          </a:p>
        </p:txBody>
      </p:sp>
      <p:sp>
        <p:nvSpPr>
          <p:cNvPr id="4" name="3 Üstbilgi Yer Tutucusu"/>
          <p:cNvSpPr>
            <a:spLocks noGrp="1"/>
          </p:cNvSpPr>
          <p:nvPr>
            <p:ph type="hdr" sz="quarter" idx="10"/>
          </p:nvPr>
        </p:nvSpPr>
        <p:spPr/>
        <p:txBody>
          <a:bodyPr/>
          <a:lstStyle/>
          <a:p>
            <a:r>
              <a:rPr lang="tr-TR"/>
              <a:t>DSF</a:t>
            </a:r>
          </a:p>
        </p:txBody>
      </p:sp>
      <p:sp>
        <p:nvSpPr>
          <p:cNvPr id="5" name="4 Altbilgi Yer Tutucusu"/>
          <p:cNvSpPr>
            <a:spLocks noGrp="1"/>
          </p:cNvSpPr>
          <p:nvPr>
            <p:ph type="ftr" sz="quarter" idx="11"/>
          </p:nvPr>
        </p:nvSpPr>
        <p:spPr/>
        <p:txBody>
          <a:bodyPr/>
          <a:lstStyle/>
          <a:p>
            <a:r>
              <a:rPr lang="tr-TR"/>
              <a:t>SDFSD</a:t>
            </a:r>
          </a:p>
        </p:txBody>
      </p:sp>
      <p:sp>
        <p:nvSpPr>
          <p:cNvPr id="6" name="5 Slayt Numarası Yer Tutucusu"/>
          <p:cNvSpPr>
            <a:spLocks noGrp="1"/>
          </p:cNvSpPr>
          <p:nvPr>
            <p:ph type="sldNum" sz="quarter" idx="12"/>
          </p:nvPr>
        </p:nvSpPr>
        <p:spPr/>
        <p:txBody>
          <a:bodyPr/>
          <a:lstStyle/>
          <a:p>
            <a:fld id="{FCA1E426-ABA9-44C8-B50F-0D1905F17873}" type="slidenum">
              <a:rPr lang="tr-TR" smtClean="0"/>
              <a:pPr/>
              <a:t>27</a:t>
            </a:fld>
            <a:endParaRPr lang="tr-TR"/>
          </a:p>
        </p:txBody>
      </p:sp>
    </p:spTree>
    <p:extLst>
      <p:ext uri="{BB962C8B-B14F-4D97-AF65-F5344CB8AC3E}">
        <p14:creationId xmlns:p14="http://schemas.microsoft.com/office/powerpoint/2010/main" val="2049845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PROJEMİZİN HAZIRLIK AŞAMASINDA TAMAMEN YEREL İHTİYAÇLARIMIZLA İLGİLİ ÇÖZÜM ARAYIŞINDAYKEN YAPTIĞIMIZ ARAŞTIRMALAR SIRASINDA DURUMUN AVRUPA’DA DA ÇOK PARLAK OLMADIĞINI FARK ETTİK. ÖZELLİKLE HİZMET ALDIKLARI KAMU KURUMLARI İLE İLGİLİ GÖÇMENLERİN YAPTIĞI YORUMLAR TÜM DÜNYADA BENZER SORUNLAR OLDUĞUNU, BENZER ZORLUKLARIN YAŞANDIĞINI İŞARET EDİYORDU. BURADA GÖÇMENLERE KABA DAVRANDIĞIMIZ VE ONLAR İÇİN DAHA KİBAR OLMAMIZ GEREKTİĞİNİ KONUŞTUĞUMUZU DÜŞÜNMENİZİ İSTEMEM. GÖZLEMLERİMİZ DAHA ÇOK İLETİŞİM SIRASINDA DOĞRU TEKNİK VE İÇERİĞİ KULLANMAMAMIZIN İNSANLARIN ZİHNİNDE DÖNÜŞTÜĞÜ ŞEMALARIN FARKINDA OLMAMANIN BU ZORLUKLARI ARTIRDIĞI VE KRİZ ORTAMINA ZEMİN HAZIRLADIĞI YÖNÜNDE. </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3</a:t>
            </a:fld>
            <a:endParaRPr lang="tr-TR"/>
          </a:p>
        </p:txBody>
      </p:sp>
    </p:spTree>
    <p:extLst>
      <p:ext uri="{BB962C8B-B14F-4D97-AF65-F5344CB8AC3E}">
        <p14:creationId xmlns:p14="http://schemas.microsoft.com/office/powerpoint/2010/main" val="3259026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STRATEJİNİN OLUŞTURULMASI AŞAMASINDA ELİMİZDEKİ EN GÜVENİLİR KAYNAK DENEYİMLERİMİZ. İTALYA, ROMANYA, FİNLANDİYA VE ÜLKEMİZDEKİ GÖÇ YÖNETİMİNDEN SORUMLU KURUMLARIN ÇALIŞMA ŞEKİLLERİNİ İNCELEDİK.  BENZEŞEN VE FARKLILAŞAN NOKTALARI TESPİT ETTİK. İLETİŞİMİN İLK OLARAK HANGİ NOKTADA GERÇEKLEŞTİĞİNİ, YAYGIN OLARAK HANGİ İLETİŞİM ŞEKİLLERİNİN VE İLETİŞİM BASAMAKLARININ KULLANILDIĞINI, DİLLE VE KÜLTÜRLE İLGİLİ FARKLILAŞAN NOKTALARLA BAŞ ETMEK İÇİN HANGİ MEKANİZMALARIN KULLANILDIĞINI BELİRLEDİK.  GÖÇMENLERLE VE ÇALIŞANLARLA GERÇEKLEŞTİRDİĞİMİZ ANKET VE GÖRÜŞMELERDE İLETİŞİMİN TARAFLARININ BİRBİRİLERİNİ VE KURDUKLARI İLİŞKİYİ NASIL VE HANGİ KAVRAMLARLA TANIMLADIKLARINI İNCELEDİK. GÖÇMENLERİN ÇALIŞANLARI SABIRSIZ VE BİLGİLENDİRME YÖNÜNDEN EKSİK BULMASI, ÇALIŞANLARIN İSE GÖÇMENLERİN ISRARCI VE TEKRARLAYAN DAVRANIŞLARA VE KAYNAĞI OLMAYAN KİŞİDEN BİLGİ EDİNME ÇABASINA SAHİP OLDUKLARINI DİLE GETİRMESİ STRATEJİNİN HAZIRLIK AŞAMASINDA BİZLER İÇİN YOL GÖSTERİCİ OLDU.</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4</a:t>
            </a:fld>
            <a:endParaRPr lang="tr-TR"/>
          </a:p>
        </p:txBody>
      </p:sp>
    </p:spTree>
    <p:extLst>
      <p:ext uri="{BB962C8B-B14F-4D97-AF65-F5344CB8AC3E}">
        <p14:creationId xmlns:p14="http://schemas.microsoft.com/office/powerpoint/2010/main" val="3483147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effectLst/>
                <a:latin typeface="+mn-lt"/>
                <a:ea typeface="+mn-ea"/>
                <a:cs typeface="+mn-cs"/>
              </a:rPr>
              <a:t>BU ARAŞTIRMALAR SIRASINDA ŞU SONUÇLARA ULAŞTIK. ÖNCELİKLE GÖRÜYORUZ Kİ ÇALIŞANLAR DÜZENSİZ GÖÇMENLERLE DÜZENLİ GÖÇMENLERE ORANLA DAHA ÇOK İLETİŞİM ZORLUĞU YAŞIYORLAR.  </a:t>
            </a:r>
            <a:r>
              <a:rPr lang="tr-TR" sz="1200" b="1" kern="1200" dirty="0" smtClean="0">
                <a:solidFill>
                  <a:schemeClr val="tx1"/>
                </a:solidFill>
                <a:effectLst/>
                <a:latin typeface="+mn-lt"/>
                <a:ea typeface="+mn-ea"/>
                <a:cs typeface="+mn-cs"/>
              </a:rPr>
              <a:t>GÖÇMENLERİN KURUMA GELDİKLERİNDE EDİNMİŞ OLDUĞU BİLGİLERLE KURUMDA EDİNDİKLERİ BİLGİLER ARASINDA BİR UYUŞMAZLIK OLMASI DURUMU İLETİŞİM ZORLUKLARINI ARTIRIYOR. ÇÜNKÜ YAPMALARI GEREKEN İŞLEMİN FARKLI YÖNTEMLERİ VE YANLARINDA BULUNDURMADIKLARI EKSTRA BELGELERE İHTİYAÇ DUYULMASI YABANCI İÇİN HEM BİLGİNİN DOĞRULUĞU İLE İLGİLİ ŞÜPHE UYANDIRIYOR HEM DE YAPILACAK EKSTRA İŞLEMLER KENDİLERİ İÇİN STRES DÜZEYİNİ YÜKSELTEREK İLETİŞİMDEKİ KONFORU ETKİLİYOR</a:t>
            </a:r>
            <a:r>
              <a:rPr lang="tr-TR" sz="1200" kern="1200" dirty="0" smtClean="0">
                <a:solidFill>
                  <a:schemeClr val="tx1"/>
                </a:solidFill>
                <a:effectLst/>
                <a:latin typeface="+mn-lt"/>
                <a:ea typeface="+mn-ea"/>
                <a:cs typeface="+mn-cs"/>
              </a:rPr>
              <a:t>. BU GİBİ DURUMLARDA GÖÇMENLER ISRARCI YAKLAŞIMLAR İÇERİSİNDE BULUNABİLİYORLAR. UZAKTAN GELDİM LÜTFEN YARDIMCI OLUN, AMA İNTERNET SİTESİNDE BU BİLGİYE YER VERİLMİYORDU GİBİ KAMU ÇALIŞANININ YETKİSİNİ AŞACAK TALEPLERDE VE GERÇEKÇİ OLMAYAN BEKLENTİLER İÇERİSİNDE OLABİLİYORLAR. BU DA HALİ HAZIRDA YOĞUN BİR TEMPODA ÇALIŞAN PERSONEL İÇİN ZORLAYICI DAVRANIŞ OLARAK TANIMLANIYOR. </a:t>
            </a:r>
            <a:r>
              <a:rPr lang="tr-TR" sz="1200" b="1" kern="1200" dirty="0" smtClean="0">
                <a:solidFill>
                  <a:schemeClr val="tx1"/>
                </a:solidFill>
                <a:effectLst/>
                <a:latin typeface="+mn-lt"/>
                <a:ea typeface="+mn-ea"/>
                <a:cs typeface="+mn-cs"/>
              </a:rPr>
              <a:t>ETNOSENTRİK OLMAK YANİ KENDİ KÜLTÜRÜMÜZÜ MERKEZE ALARAK DİĞER KÜLTÜRLERE KARŞI ÖNYARGILI DÜŞÜNCELER SERGİLEMEK YA DA YABANCILARIN DAVRANIŞLARINI KENDİ KÜLTÜRÜMÜZE GÖRE DEĞERLENDİRMEK DE BİR BAŞKA ZORLUK OLARAK KARŞIMIZA ÇIKABİLİYOR. ÖRNEĞİN BİR KAMU KURUMUNDA YETKİLİ KİŞİNİN ÖNÜNDE SAKIZ ÇİĞNEMEK ÇALIŞAN TARAFINDAN SAYGISIZLIK OLARAK ADLANDIRILABİLİYOR FAKAT YABANCININ DAVRANIŞININ NEDENİ SORGULANDIĞINDA SAKIZ ÇİĞNEMENİN KARŞIDAKİ KİŞİNİN KÜLTÜRÜNDE SAYGISIZLIK OLARAK YER ALMAMASI VE ASLINDA AÇ OLDUĞU İÇİN AĞIZ KOKUSU KAYNAKLI BİR RAHATSIZLIĞA SEBEP OLMAK İSTEMEMESİ NEDENİYLE BU DAVRANIŞI GERÇEKLEŞTİRMESİ DAVRANIŞI YORUMLAMA ŞEKLİMİZİ DOĞRUDAN ETKİLEYECEK BİR BİLGİ.</a:t>
            </a:r>
            <a:r>
              <a:rPr lang="tr-TR" sz="1200" kern="1200" dirty="0" smtClean="0">
                <a:solidFill>
                  <a:schemeClr val="tx1"/>
                </a:solidFill>
                <a:effectLst/>
                <a:latin typeface="+mn-lt"/>
                <a:ea typeface="+mn-ea"/>
                <a:cs typeface="+mn-cs"/>
              </a:rPr>
              <a:t> BİLGİYE DOĞRUDAN ULAŞILABİLECEK BİR BİLGİ KAYNAĞI OLMAYIŞI YA DA BU KAYNAKLARIN YETERİNCE GÖRÜNÜR OLMAMASI, TARAFLARIN BİRBİRİNİN KÜLTÜRÜNÜ TANIMAMASI VE ARALARINDAKİ İLETİŞİMİ BU KÜLTÜREL FARKLILIK ÜZERİNDEN YORUMLAYIP TARAFLARA AKTARACAK ARABULUCULARIN BULUNMAMASI (KÜLTÜR ÇEVİRMENİ) YA DA ÇALIŞANLARIN İŞLERİNİ YAPMA SIRASINDA MARUZ KALDIKLARI DİĞER FAKTÖRLER (MOBBİNG, YOĞUN ÇALIŞMA, EKONOMİK NEDENLER, İŞ ORTAMI VB.) DE KARŞIMIZA İLETİŞİM ZORLUKLARINI TETİKLEYEN NEDENLER OLARAK ÇIKABİLİYOR. </a:t>
            </a:r>
            <a:r>
              <a:rPr lang="tr-TR" sz="1200" b="1" kern="1200" dirty="0" smtClean="0">
                <a:solidFill>
                  <a:schemeClr val="tx1"/>
                </a:solidFill>
                <a:effectLst/>
                <a:latin typeface="+mn-lt"/>
                <a:ea typeface="+mn-ea"/>
                <a:cs typeface="+mn-cs"/>
              </a:rPr>
              <a:t>GÖÇMENLERİN ÜLKEDEKİ YASAL KALIŞLARI GİBİ YAŞAMSAL BİR İŞLEM İÇİN BAŞVURUDA BULUNMALARI SIRASINDA ELBETTE Kİ KAYGI DÜZEYLERİ YÜKSEK OLUYOR. BUNU SAĞLIK, GÜVENLİK YA DA EĞİTİM GİBİ DİĞER YAŞAMSAL GEREKLİLİKLER İÇİN DE SÖYLEMEK MÜMKÜN. KAYGI DÜZEYİNİN YÜKSEK OLUŞU VE KURALLARIN BİLGİSİNE HAKİM OLMAMAK YABANCILARIN KENDİLERİNİ İFADE EDERKEN YETERİNCE AÇIK OLMALARININ ÖNÜNE GEÇEBİLİYOR. YANLIŞ BİR ŞEY SÖYLEME KAYGISI VE DAHA DA KÖTÜSÜ YANLIŞIN NE OLDUĞUNU ÇOĞU KEZ BİLMİYOR OLMAK İLETİŞİM ZORLUKLARINI ARTIRIYOR. </a:t>
            </a:r>
            <a:r>
              <a:rPr lang="tr-TR" sz="1200" kern="1200" dirty="0" smtClean="0">
                <a:solidFill>
                  <a:schemeClr val="tx1"/>
                </a:solidFill>
                <a:effectLst/>
                <a:latin typeface="+mn-lt"/>
                <a:ea typeface="+mn-ea"/>
                <a:cs typeface="+mn-cs"/>
              </a:rPr>
              <a:t>ÇALIŞMA HAYATINDA HER BİRİMİZ YOĞUN OLARAK MARUZ KALDIĞIMIZ KİŞİLER HAKKINDA GENELLEMELER YAPABİLİYORUZ. BUNLAR BAZEN CİNSİYETE BAZEN UYRUĞA, BAZEN BİR MESLEK GRUBUNA YA DA KİŞİLERİN GELDİKLERİ BÖLGEYE KARŞI BİR KALIP YARGIYA DÖNÜŞEBİLİYOR. BU, ÇOĞU ZAMAN BEYNİMİZDE İSTEMSİZCE GERÇEKLEŞEN BİR KATEGORİZASYON SÜRECİ. BİLDİĞİNİZ ÜZERE ÜLKEMİZ YOĞUN GÖÇ ALAN BİR ÜLKE. YOĞUN GÖÇ ALAN TÜM AVRUPA ÜLKELERİNDE YABANCI KARŞITI DÜŞÜNCE VE SÖYLEMLERİN VARLIĞINA VE BU YAKLAŞIMIN SOSYAL YAŞAMDA DAHA GÖRÜNÜR HALE GELDİĞİNE TANIKLIK EDİYORUZ. DOĞAL OLARAK BU SÖYLEMLER İŞ YAŞAMINDA DA KENDİNİ GÖSTERİYOR. TABİİ Kİ HER BİREY KENDİ DÜŞÜNCE DÜNYASINI İSTEDİĞİ GÖRÜŞLER ÜZERİNDEN ŞEKİLLENDİREBİLİR. FAKAT BUNUN DA İLETİŞİM ZORLUKLARINI ARAŞTIRIRKEN KARŞIMIZA BİR ETKEN OLARAK ÇIKTIĞINI BELİRTMEK GEREKİYOR.</a:t>
            </a:r>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5</a:t>
            </a:fld>
            <a:endParaRPr lang="tr-TR"/>
          </a:p>
        </p:txBody>
      </p:sp>
    </p:spTree>
    <p:extLst>
      <p:ext uri="{BB962C8B-B14F-4D97-AF65-F5344CB8AC3E}">
        <p14:creationId xmlns:p14="http://schemas.microsoft.com/office/powerpoint/2010/main" val="4185228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ETKİLİ İLETİŞİM STRATEJİSİNİN AMACI TÜM BU BAHSEDİLEN ETKENLERİ ORTADAN KALDIRARAK KURULACAK İLETİŞİME BİR STANDART GETİRMEK. BU STANDART İLE BİRLİKTE SÖYLEMLERDE YEKNESAKLIK SAĞLANMASINI, KAMU DİLİNİN OLUŞMASINI, İLETİŞİMDE KİŞİSEL YAKLAŞIMLARIN ORTADAN KALKMASINI HEDEFLİYORUZ. TÜM ETKENLERİN ORTADAN KALDIRILMASI ELBETTE Kİ REALİTEDE KARŞILIĞI OLAN BİR DURUM DEĞİL FAKAT BUNLARIN FARKINDA OLMAK VE DAVRANIM ÖLÇÜTLERİNİ BİLMEK DAVRANIŞLARIMIZI DÜZENLEME KONUSUNDA BİZE BİR YOL HARİTASI ÇİZECEKTİR.</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6</a:t>
            </a:fld>
            <a:endParaRPr lang="tr-TR"/>
          </a:p>
        </p:txBody>
      </p:sp>
    </p:spTree>
    <p:extLst>
      <p:ext uri="{BB962C8B-B14F-4D97-AF65-F5344CB8AC3E}">
        <p14:creationId xmlns:p14="http://schemas.microsoft.com/office/powerpoint/2010/main" val="5848616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STRATEJİYE GİRİŞ YAPTIĞIMIZDA İLK OLARAK İLETİŞİMİ HANGİ YAKLAŞIMLAR ÜZERİNDE TEMELLENDİRMEMİZ GEREKTİĞİNİ İNCELEYECEĞİZ. BU YAKLAŞIMLAR YAŞADIĞIMIZ İLETİŞİM ZORLUKLARINDA ÇALIŞANLARIN ROLÜ ÜZERİNDEN ŞEKİLLENİYOR.</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7</a:t>
            </a:fld>
            <a:endParaRPr lang="tr-TR"/>
          </a:p>
        </p:txBody>
      </p:sp>
    </p:spTree>
    <p:extLst>
      <p:ext uri="{BB962C8B-B14F-4D97-AF65-F5344CB8AC3E}">
        <p14:creationId xmlns:p14="http://schemas.microsoft.com/office/powerpoint/2010/main" val="1571319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İLK OLARAK HANGİ ROL İLE YABANCILARIN KARŞILARINDA OLDUĞUMUZU BİLMELİYİZ. BU ASLINDA HEPİMİZİN BİLDİĞİ BİR ROL: DEVLET </a:t>
            </a:r>
            <a:r>
              <a:rPr lang="tr-TR" sz="1200" i="1" kern="1200" dirty="0" smtClean="0">
                <a:solidFill>
                  <a:schemeClr val="tx1"/>
                </a:solidFill>
                <a:effectLst/>
                <a:latin typeface="+mn-lt"/>
                <a:ea typeface="+mn-ea"/>
                <a:cs typeface="+mn-cs"/>
              </a:rPr>
              <a:t>TEMSİLİYETİ. BİZLER YABANCILARIN KARŞISINDA KANUNLARIN UYGULAYICISI OLARAK YER ALIYORUZ. BU, YABANCILARA YA DA KENDİ ÜLKEMİZİN VATANDAŞLARINA HİZMET VERME KONUSUNDA BİR AYRIM GÖZETMİYOR. DEVLETİN TÜZEL DOLAYISIYLA SOYUT VARLIĞI İNSANLARIN ZİHNİNDE BİZİM VARLIĞIMIZLA SOMUTLAŞIYOR. YABANCILARLA ÇALIŞMAK BİR NOKTADA KENDİ ÜLKEMİZİN VATANDAŞLARI İLE ÇALIŞMAKTAN AYRIŞIYOR. ODA YABANCILARLA ÇALIŞAN KİŞİLERİN DEVLET TEMSİLİYETİNİN ULUSLARARASI OLMASI. ŞÖYLE Kİ KENDİ VATANDAŞLARIMIZA VERDİĞİMİZ HİZMET ULUSALKEN YABANCILARA HİZMET VEREN KURUMLARIN TEMSİLİYET ŞEKLİ ULUSLARARASILIŞIYOR. </a:t>
            </a:r>
            <a:r>
              <a:rPr lang="tr-TR" sz="1200" kern="1200" dirty="0" smtClean="0">
                <a:solidFill>
                  <a:schemeClr val="tx1"/>
                </a:solidFill>
                <a:effectLst/>
                <a:latin typeface="+mn-lt"/>
                <a:ea typeface="+mn-ea"/>
                <a:cs typeface="+mn-cs"/>
              </a:rPr>
              <a:t>KAMU PERSONELİNİN TEMSİLİYET ŞEKLİ SADECE BULUNDUĞU KURUMA ATFEDİLMİYOR, ULUSLARARASILIK BOYUTU İLE BİR ÜLKENİN TEMSİLİYETİNE DÖNÜŞÜYOR.</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8</a:t>
            </a:fld>
            <a:endParaRPr lang="tr-TR"/>
          </a:p>
        </p:txBody>
      </p:sp>
    </p:spTree>
    <p:extLst>
      <p:ext uri="{BB962C8B-B14F-4D97-AF65-F5344CB8AC3E}">
        <p14:creationId xmlns:p14="http://schemas.microsoft.com/office/powerpoint/2010/main" val="472113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smtClean="0">
                <a:solidFill>
                  <a:schemeClr val="tx1"/>
                </a:solidFill>
                <a:effectLst/>
                <a:latin typeface="+mn-lt"/>
                <a:ea typeface="+mn-ea"/>
                <a:cs typeface="+mn-cs"/>
              </a:rPr>
              <a:t>BİR DİĞER YAKLAŞIMIMIZ PROFESYONEL YAKLAŞIM. BURADA NEYİ KAST EDİYORUZ, İLETİŞİM ŞEKLİMİZİN YAPTIĞIMIZ İŞ KAPSAMINDA KONUMLANDIRILMASI GEREKTİĞİNİ KAST EDİYORUZ. PROFESYONEL YAKLAŞIM HER ZAMAN İÇİN BİZİ DUYGUSAL DAVRANMAKTAN UZAK TUTAR. BİR ARADA BULUNMA AMACIMIZ BELLİDİR. İLETİŞİMİMİZ BU KAPSAMDA KALMALIDIR. BUNU SAĞLAYABİLMEK İÇİN KAMU PERSONELİNİN YABANCILARLA KURDUĞU İLETİŞİM ESNASINDA KENDİ DEĞER YARGILARINI İŞ ORTAMINA VE KURDUĞU İLETİŞİME TAŞIMAMASI, YAŞANAN ANLAŞMAZLIKLARI KİŞİSELLEŞTİRMEMESİ, ÖNYARGILARININ FARKINDA OLMASI VE OBJEKTİF DEĞERLENDİRMELER YAPMASININ ÖNÜNE GEÇMESİNE ENGEL OLMASI, DUYGULARINI YAPTIĞI İŞLE ÖZDEŞLEŞTİRMEMESİ, KARAR VERME VE İLETİŞİM SÜREÇLERİNDE DUYGULARINI KRİTER OLARAK ALMAMASI GEREKMEKTEDİR. KAMU PERSONELİ İLETİŞİMİ GEREKTİREN İŞİN TÜM YASAL SÜRECİNİ VE UYGULAMALARINI BİLEREK DOĞRU YÖNLENDİRMELERDE BULUNABİLMELİ, BİLGİ EKSİKLİĞİNE VE BUNDAN KAYNAKLANABİLECEK MAĞDURİYETLERE SEBEBİYET VERMEMELİDİR.</a:t>
            </a:r>
          </a:p>
          <a:p>
            <a:endParaRPr lang="tr-TR" dirty="0"/>
          </a:p>
        </p:txBody>
      </p:sp>
      <p:sp>
        <p:nvSpPr>
          <p:cNvPr id="4" name="Üstbilgi Yer Tutucusu 3"/>
          <p:cNvSpPr>
            <a:spLocks noGrp="1"/>
          </p:cNvSpPr>
          <p:nvPr>
            <p:ph type="hdr" sz="quarter" idx="10"/>
          </p:nvPr>
        </p:nvSpPr>
        <p:spPr/>
        <p:txBody>
          <a:bodyPr/>
          <a:lstStyle/>
          <a:p>
            <a:r>
              <a:rPr lang="tr-TR" smtClean="0"/>
              <a:t>DSF</a:t>
            </a:r>
            <a:endParaRPr lang="tr-TR"/>
          </a:p>
        </p:txBody>
      </p:sp>
      <p:sp>
        <p:nvSpPr>
          <p:cNvPr id="5" name="Altbilgi Yer Tutucusu 4"/>
          <p:cNvSpPr>
            <a:spLocks noGrp="1"/>
          </p:cNvSpPr>
          <p:nvPr>
            <p:ph type="ftr" sz="quarter" idx="11"/>
          </p:nvPr>
        </p:nvSpPr>
        <p:spPr/>
        <p:txBody>
          <a:bodyPr/>
          <a:lstStyle/>
          <a:p>
            <a:r>
              <a:rPr lang="tr-TR" smtClean="0"/>
              <a:t>SDFSD</a:t>
            </a:r>
            <a:endParaRPr lang="tr-TR"/>
          </a:p>
        </p:txBody>
      </p:sp>
      <p:sp>
        <p:nvSpPr>
          <p:cNvPr id="6" name="Slayt Numarası Yer Tutucusu 5"/>
          <p:cNvSpPr>
            <a:spLocks noGrp="1"/>
          </p:cNvSpPr>
          <p:nvPr>
            <p:ph type="sldNum" sz="quarter" idx="12"/>
          </p:nvPr>
        </p:nvSpPr>
        <p:spPr/>
        <p:txBody>
          <a:bodyPr/>
          <a:lstStyle/>
          <a:p>
            <a:fld id="{FCA1E426-ABA9-44C8-B50F-0D1905F17873}" type="slidenum">
              <a:rPr lang="tr-TR" smtClean="0"/>
              <a:pPr/>
              <a:t>9</a:t>
            </a:fld>
            <a:endParaRPr lang="tr-TR"/>
          </a:p>
        </p:txBody>
      </p:sp>
    </p:spTree>
    <p:extLst>
      <p:ext uri="{BB962C8B-B14F-4D97-AF65-F5344CB8AC3E}">
        <p14:creationId xmlns:p14="http://schemas.microsoft.com/office/powerpoint/2010/main" val="1002986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3B0E0CF-1861-5B85-D148-0345317214BC}"/>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970DBE65-7022-EFD4-79C8-48FED739C1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6D4E8DF-CB9B-F56C-7E6D-C6D933EF828A}"/>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5" name="Alt Bilgi Yer Tutucusu 4">
            <a:extLst>
              <a:ext uri="{FF2B5EF4-FFF2-40B4-BE49-F238E27FC236}">
                <a16:creationId xmlns:a16="http://schemas.microsoft.com/office/drawing/2014/main" id="{912AD109-D788-5110-F37C-2FFFEE39F52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2A1C42B-26FF-6043-E57C-CEC6C82AB54C}"/>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3639929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B9EE537-0BC0-A778-E3CC-74B0AE74290A}"/>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135592B7-F882-F74B-E95E-318BFFB06300}"/>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15BB9BD6-B498-4166-E025-19CF03EE3447}"/>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5" name="Alt Bilgi Yer Tutucusu 4">
            <a:extLst>
              <a:ext uri="{FF2B5EF4-FFF2-40B4-BE49-F238E27FC236}">
                <a16:creationId xmlns:a16="http://schemas.microsoft.com/office/drawing/2014/main" id="{A388D17B-47A3-1D5A-ED77-557E7A38359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2FF773B-9785-5868-04CD-3B494D9D6FD1}"/>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1946645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E90FC428-CBFA-EF42-7A0E-B239339FCCC7}"/>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E1EAC8E1-C36E-E85E-257B-A8EE7B8BA7BF}"/>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2A75101-C69C-FD53-4671-B951C7D3018F}"/>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5" name="Alt Bilgi Yer Tutucusu 4">
            <a:extLst>
              <a:ext uri="{FF2B5EF4-FFF2-40B4-BE49-F238E27FC236}">
                <a16:creationId xmlns:a16="http://schemas.microsoft.com/office/drawing/2014/main" id="{CDD11541-8B2F-13CB-EE58-83BBEF9CAFD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A06BC8E5-E9B3-784A-03A1-0BFDF302ADD0}"/>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3856745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4E58E08-72A6-4059-BB41-233BA928FF2C}"/>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94B9CAD-8D0F-81AF-F945-09B80BE5973B}"/>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168939E-BD13-8C4C-CC53-6412932BB0B4}"/>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5" name="Alt Bilgi Yer Tutucusu 4">
            <a:extLst>
              <a:ext uri="{FF2B5EF4-FFF2-40B4-BE49-F238E27FC236}">
                <a16:creationId xmlns:a16="http://schemas.microsoft.com/office/drawing/2014/main" id="{24F26204-10FF-F31D-D60B-1601ECDDF24B}"/>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2C0D737-08C1-BAE3-C500-0356CB28208C}"/>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1167311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DF92A54-E71B-3EAA-CE34-49909D1892E6}"/>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5C92450C-B808-95BB-7BA9-64A4B7FA16E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9E5F748D-5B66-E6BE-27B7-25ADC430E85A}"/>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5" name="Alt Bilgi Yer Tutucusu 4">
            <a:extLst>
              <a:ext uri="{FF2B5EF4-FFF2-40B4-BE49-F238E27FC236}">
                <a16:creationId xmlns:a16="http://schemas.microsoft.com/office/drawing/2014/main" id="{CCA05FE7-ADD8-6694-6809-D0A53AB3D11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A2CDDC69-0862-0CBF-D905-6C1531A495D8}"/>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3995379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9EFB9F5-8FFF-2291-7D3D-754249CB842C}"/>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F12CDCFD-79BD-13C1-6FCA-9951BDA108A9}"/>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E22E0D26-BC01-EBAA-FF99-EB1F0E65661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50804904-7478-FC52-C576-610DAEE82668}"/>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6" name="Alt Bilgi Yer Tutucusu 5">
            <a:extLst>
              <a:ext uri="{FF2B5EF4-FFF2-40B4-BE49-F238E27FC236}">
                <a16:creationId xmlns:a16="http://schemas.microsoft.com/office/drawing/2014/main" id="{DDA3986D-3A51-AB47-920D-68FA8E1D8CB2}"/>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F677FC37-CB01-6966-B9B9-45723FF1AF4D}"/>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724769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3EC7A17-0B58-9534-5585-AB99A1634A06}"/>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E769CBF2-FD65-5F92-926F-58DB1BA262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38EBFAE0-7BAB-D4B2-39D4-CFA5A676C2EC}"/>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20AB12D3-E695-B07B-530E-ECADA1845A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77284E6F-B6E6-AE44-1508-FFA7399827D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ED71E1F6-B87C-77F1-AC15-5AEC7380FFEC}"/>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8" name="Alt Bilgi Yer Tutucusu 7">
            <a:extLst>
              <a:ext uri="{FF2B5EF4-FFF2-40B4-BE49-F238E27FC236}">
                <a16:creationId xmlns:a16="http://schemas.microsoft.com/office/drawing/2014/main" id="{9CF1A176-8685-8861-154B-0F6856881B8D}"/>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2394B080-8150-B4C4-F989-2AE020F8E942}"/>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1284806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8641FE3-498E-84D2-DFF8-350DAE4F189E}"/>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7495E7A7-9B23-11BD-4283-39F87C2FF67E}"/>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4" name="Alt Bilgi Yer Tutucusu 3">
            <a:extLst>
              <a:ext uri="{FF2B5EF4-FFF2-40B4-BE49-F238E27FC236}">
                <a16:creationId xmlns:a16="http://schemas.microsoft.com/office/drawing/2014/main" id="{77582F61-BF1C-A13F-3C7C-F77578F9CEE7}"/>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DF5B173-F490-0022-D55B-B2633D3E1A3D}"/>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3941881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56876AAE-95AD-D5A5-7588-A5E1111B8C72}"/>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3" name="Alt Bilgi Yer Tutucusu 2">
            <a:extLst>
              <a:ext uri="{FF2B5EF4-FFF2-40B4-BE49-F238E27FC236}">
                <a16:creationId xmlns:a16="http://schemas.microsoft.com/office/drawing/2014/main" id="{361B2AD0-131B-B719-25AB-175B4CC5CAEA}"/>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8F2D81FB-7905-B1F9-8760-906E80E830CF}"/>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592846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5B275DB-E712-1AF3-FCCC-60988A80A39D}"/>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4D4F32B2-B265-9E4A-38B2-092F12EA21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ECE208F7-87EF-C38D-668C-2C7FB743E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57C78003-11BE-29E1-02A2-7EA1E22D2143}"/>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6" name="Alt Bilgi Yer Tutucusu 5">
            <a:extLst>
              <a:ext uri="{FF2B5EF4-FFF2-40B4-BE49-F238E27FC236}">
                <a16:creationId xmlns:a16="http://schemas.microsoft.com/office/drawing/2014/main" id="{60D090A1-8422-E6F3-63F1-F5F9E529A244}"/>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66355CD1-6D92-33CB-8AF8-2327CE636C8B}"/>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3813455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9BF8DB-2280-3915-BAB3-30038F458202}"/>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8F505286-7C66-788E-A736-2B2ED2B40A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B1903C9C-604B-3CAD-B97C-53198E08F3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FEE5C765-0753-B6A6-7E61-A046E9B33965}"/>
              </a:ext>
            </a:extLst>
          </p:cNvPr>
          <p:cNvSpPr>
            <a:spLocks noGrp="1"/>
          </p:cNvSpPr>
          <p:nvPr>
            <p:ph type="dt" sz="half" idx="10"/>
          </p:nvPr>
        </p:nvSpPr>
        <p:spPr/>
        <p:txBody>
          <a:bodyPr/>
          <a:lstStyle/>
          <a:p>
            <a:fld id="{97043EDF-ED5E-4D29-A16D-773899C60723}" type="datetimeFigureOut">
              <a:rPr lang="tr-TR" smtClean="0"/>
              <a:pPr/>
              <a:t>6.11.2023</a:t>
            </a:fld>
            <a:endParaRPr lang="tr-TR"/>
          </a:p>
        </p:txBody>
      </p:sp>
      <p:sp>
        <p:nvSpPr>
          <p:cNvPr id="6" name="Alt Bilgi Yer Tutucusu 5">
            <a:extLst>
              <a:ext uri="{FF2B5EF4-FFF2-40B4-BE49-F238E27FC236}">
                <a16:creationId xmlns:a16="http://schemas.microsoft.com/office/drawing/2014/main" id="{99176B1A-B24D-FC19-CA0D-568CC3CACD8A}"/>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C02B4BAF-DFCA-DDA1-FA8D-5833515DDE3E}"/>
              </a:ext>
            </a:extLst>
          </p:cNvPr>
          <p:cNvSpPr>
            <a:spLocks noGrp="1"/>
          </p:cNvSpPr>
          <p:nvPr>
            <p:ph type="sldNum" sz="quarter" idx="12"/>
          </p:nvPr>
        </p:nvSpPr>
        <p:spPr/>
        <p:txBody>
          <a:bodyPr/>
          <a:lstStyle/>
          <a:p>
            <a:fld id="{415F1AE2-2E46-4B52-9FB7-5E46123308FC}" type="slidenum">
              <a:rPr lang="tr-TR" smtClean="0"/>
              <a:pPr/>
              <a:t>‹#›</a:t>
            </a:fld>
            <a:endParaRPr lang="tr-TR"/>
          </a:p>
        </p:txBody>
      </p:sp>
    </p:spTree>
    <p:extLst>
      <p:ext uri="{BB962C8B-B14F-4D97-AF65-F5344CB8AC3E}">
        <p14:creationId xmlns:p14="http://schemas.microsoft.com/office/powerpoint/2010/main" val="509870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C4B7D87A-0DAB-7276-7BE5-6BA5454DEC5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3896F747-2D48-E4A4-D733-3CF6B44F3D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69AE572F-3EBB-9FBD-6172-04D86E7F4B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043EDF-ED5E-4D29-A16D-773899C60723}" type="datetimeFigureOut">
              <a:rPr lang="tr-TR" smtClean="0"/>
              <a:pPr/>
              <a:t>6.11.2023</a:t>
            </a:fld>
            <a:endParaRPr lang="tr-TR"/>
          </a:p>
        </p:txBody>
      </p:sp>
      <p:sp>
        <p:nvSpPr>
          <p:cNvPr id="5" name="Alt Bilgi Yer Tutucusu 4">
            <a:extLst>
              <a:ext uri="{FF2B5EF4-FFF2-40B4-BE49-F238E27FC236}">
                <a16:creationId xmlns:a16="http://schemas.microsoft.com/office/drawing/2014/main" id="{A668B264-2283-F720-8723-54E144AA7D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B5CFA4E1-03F9-4202-3326-362DE4C917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5F1AE2-2E46-4B52-9FB7-5E46123308FC}" type="slidenum">
              <a:rPr lang="tr-TR" smtClean="0"/>
              <a:pPr/>
              <a:t>‹#›</a:t>
            </a:fld>
            <a:endParaRPr lang="tr-TR"/>
          </a:p>
        </p:txBody>
      </p:sp>
    </p:spTree>
    <p:extLst>
      <p:ext uri="{BB962C8B-B14F-4D97-AF65-F5344CB8AC3E}">
        <p14:creationId xmlns:p14="http://schemas.microsoft.com/office/powerpoint/2010/main" val="25263468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9.jp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comments" Target="../comments/commen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0.jp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png"/><Relationship Id="rId7"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C480ED07-7643-2BB4-4698-46DEAF2DB3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77267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10</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836023" y="1409577"/>
            <a:ext cx="10723866" cy="3428631"/>
          </a:xfrm>
          <a:prstGeom prst="rect">
            <a:avLst/>
          </a:prstGeom>
        </p:spPr>
        <p:txBody>
          <a:bodyPr wrap="square">
            <a:spAutoFit/>
          </a:bodyPr>
          <a:lstStyle/>
          <a:p>
            <a:pPr algn="ctr">
              <a:lnSpc>
                <a:spcPct val="110000"/>
              </a:lnSpc>
            </a:pPr>
            <a:r>
              <a:rPr lang="tr-TR" sz="2800" b="1" dirty="0"/>
              <a:t>İletişimde B</a:t>
            </a:r>
            <a:r>
              <a:rPr lang="tr-TR" sz="2800" b="1" dirty="0" smtClean="0"/>
              <a:t>enimsenen Yaklaşımlar</a:t>
            </a:r>
            <a:endParaRPr lang="tr-TR" sz="2800" b="1" dirty="0"/>
          </a:p>
          <a:p>
            <a:endParaRPr lang="tr-TR" sz="1400" b="1" dirty="0" smtClean="0"/>
          </a:p>
          <a:p>
            <a:r>
              <a:rPr lang="tr-TR" sz="2400" b="1" dirty="0" smtClean="0"/>
              <a:t>Çözüm Odaklı Yaklaşım</a:t>
            </a:r>
          </a:p>
          <a:p>
            <a:pPr marL="285750" indent="-285750" algn="just">
              <a:buFont typeface="Arial" panose="020B0604020202020204" pitchFamily="34" charset="0"/>
              <a:buChar char="•"/>
            </a:pPr>
            <a:r>
              <a:rPr lang="tr-TR" sz="2400" dirty="0" smtClean="0"/>
              <a:t>Sorun değil çözüm</a:t>
            </a:r>
          </a:p>
          <a:p>
            <a:pPr marL="285750" indent="-285750" algn="just">
              <a:buFont typeface="Arial" panose="020B0604020202020204" pitchFamily="34" charset="0"/>
              <a:buChar char="•"/>
            </a:pPr>
            <a:r>
              <a:rPr lang="tr-TR" sz="2400" dirty="0" smtClean="0"/>
              <a:t>Kişi değil olay </a:t>
            </a:r>
          </a:p>
          <a:p>
            <a:pPr marL="285750" indent="-285750" algn="just">
              <a:buFont typeface="Arial" panose="020B0604020202020204" pitchFamily="34" charset="0"/>
              <a:buChar char="•"/>
            </a:pPr>
            <a:r>
              <a:rPr lang="tr-TR" sz="2400" dirty="0" smtClean="0"/>
              <a:t>Açıklık ve yetkililik</a:t>
            </a:r>
          </a:p>
          <a:p>
            <a:pPr marL="285750" indent="-285750" algn="just">
              <a:buFont typeface="Arial" panose="020B0604020202020204" pitchFamily="34" charset="0"/>
              <a:buChar char="•"/>
            </a:pPr>
            <a:r>
              <a:rPr lang="tr-TR" sz="2400" dirty="0" smtClean="0"/>
              <a:t>Önleyici tedbirler</a:t>
            </a:r>
            <a:endParaRPr lang="tr-TR" sz="2400" dirty="0"/>
          </a:p>
          <a:p>
            <a:pPr algn="just"/>
            <a:endParaRPr lang="tr-TR" sz="2400" dirty="0" smtClean="0"/>
          </a:p>
          <a:p>
            <a:endParaRPr lang="tr-TR" sz="2800" dirty="0" smtClean="0"/>
          </a:p>
        </p:txBody>
      </p:sp>
      <p:pic>
        <p:nvPicPr>
          <p:cNvPr id="2" name="Resim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37761" y="3053274"/>
            <a:ext cx="5920076" cy="2635048"/>
          </a:xfrm>
          <a:prstGeom prst="rect">
            <a:avLst/>
          </a:prstGeom>
        </p:spPr>
      </p:pic>
    </p:spTree>
    <p:extLst>
      <p:ext uri="{BB962C8B-B14F-4D97-AF65-F5344CB8AC3E}">
        <p14:creationId xmlns:p14="http://schemas.microsoft.com/office/powerpoint/2010/main" val="9214332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11</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884287" y="1321700"/>
            <a:ext cx="10423421" cy="2948499"/>
          </a:xfrm>
          <a:prstGeom prst="rect">
            <a:avLst/>
          </a:prstGeom>
        </p:spPr>
        <p:txBody>
          <a:bodyPr wrap="square">
            <a:spAutoFit/>
          </a:bodyPr>
          <a:lstStyle/>
          <a:p>
            <a:pPr algn="ctr">
              <a:lnSpc>
                <a:spcPct val="110000"/>
              </a:lnSpc>
            </a:pPr>
            <a:r>
              <a:rPr lang="tr-TR" sz="2800" b="1" dirty="0"/>
              <a:t>İletişimde B</a:t>
            </a:r>
            <a:r>
              <a:rPr lang="tr-TR" sz="2800" b="1" dirty="0" smtClean="0"/>
              <a:t>enimsenen Yaklaşımlar</a:t>
            </a:r>
          </a:p>
          <a:p>
            <a:pPr algn="ctr">
              <a:lnSpc>
                <a:spcPct val="110000"/>
              </a:lnSpc>
            </a:pPr>
            <a:endParaRPr lang="tr-TR" sz="2800" b="1" dirty="0"/>
          </a:p>
          <a:p>
            <a:pPr algn="just"/>
            <a:r>
              <a:rPr lang="tr-TR" sz="2400" b="1" dirty="0" err="1" smtClean="0"/>
              <a:t>Empatik</a:t>
            </a:r>
            <a:r>
              <a:rPr lang="tr-TR" sz="2400" b="1" dirty="0" smtClean="0"/>
              <a:t> Yaklaşım</a:t>
            </a:r>
          </a:p>
          <a:p>
            <a:pPr algn="just"/>
            <a:r>
              <a:rPr lang="tr-TR" sz="2400" dirty="0"/>
              <a:t>Empati kısaca bir başkasının </a:t>
            </a:r>
            <a:endParaRPr lang="tr-TR" sz="2400" dirty="0" smtClean="0"/>
          </a:p>
          <a:p>
            <a:pPr algn="just"/>
            <a:r>
              <a:rPr lang="tr-TR" sz="2400" dirty="0" smtClean="0"/>
              <a:t>içinde bulunduğu durumu anlamaktır.</a:t>
            </a:r>
            <a:endParaRPr lang="tr-TR" sz="2400" b="1" dirty="0" smtClean="0"/>
          </a:p>
          <a:p>
            <a:endParaRPr lang="tr-TR" sz="2400" b="1" dirty="0" smtClean="0"/>
          </a:p>
          <a:p>
            <a:endParaRPr lang="tr-TR" sz="2800" dirty="0" smtClean="0"/>
          </a:p>
        </p:txBody>
      </p:sp>
      <p:pic>
        <p:nvPicPr>
          <p:cNvPr id="2" name="Resim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74666" y="2407570"/>
            <a:ext cx="4819463" cy="3003679"/>
          </a:xfrm>
          <a:prstGeom prst="rect">
            <a:avLst/>
          </a:prstGeom>
        </p:spPr>
      </p:pic>
    </p:spTree>
    <p:extLst>
      <p:ext uri="{BB962C8B-B14F-4D97-AF65-F5344CB8AC3E}">
        <p14:creationId xmlns:p14="http://schemas.microsoft.com/office/powerpoint/2010/main" val="40047875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12</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884287" y="1321700"/>
            <a:ext cx="10423421" cy="2579168"/>
          </a:xfrm>
          <a:prstGeom prst="rect">
            <a:avLst/>
          </a:prstGeom>
        </p:spPr>
        <p:txBody>
          <a:bodyPr wrap="square">
            <a:spAutoFit/>
          </a:bodyPr>
          <a:lstStyle/>
          <a:p>
            <a:pPr algn="ctr">
              <a:lnSpc>
                <a:spcPct val="110000"/>
              </a:lnSpc>
            </a:pPr>
            <a:r>
              <a:rPr lang="tr-TR" sz="2800" b="1" dirty="0"/>
              <a:t>İletişimde B</a:t>
            </a:r>
            <a:r>
              <a:rPr lang="tr-TR" sz="2800" b="1" dirty="0" smtClean="0"/>
              <a:t>enimsenen Yaklaşımlar</a:t>
            </a:r>
          </a:p>
          <a:p>
            <a:pPr algn="ctr">
              <a:lnSpc>
                <a:spcPct val="110000"/>
              </a:lnSpc>
            </a:pPr>
            <a:endParaRPr lang="tr-TR" sz="2800" b="1" dirty="0"/>
          </a:p>
          <a:p>
            <a:pPr algn="just"/>
            <a:r>
              <a:rPr lang="tr-TR" sz="2400" b="1" dirty="0" err="1" smtClean="0"/>
              <a:t>Etnorelativist</a:t>
            </a:r>
            <a:r>
              <a:rPr lang="tr-TR" sz="2400" b="1" dirty="0" smtClean="0"/>
              <a:t> Yaklaşım</a:t>
            </a:r>
          </a:p>
          <a:p>
            <a:pPr algn="just"/>
            <a:r>
              <a:rPr lang="tr-TR" sz="2400" dirty="0" smtClean="0"/>
              <a:t>İletişim sırasında tüm kültürlere eşit değer atfedilir.</a:t>
            </a:r>
            <a:endParaRPr lang="tr-TR" sz="2400" b="1" dirty="0" smtClean="0"/>
          </a:p>
          <a:p>
            <a:endParaRPr lang="tr-TR" sz="2400" b="1" dirty="0" smtClean="0"/>
          </a:p>
          <a:p>
            <a:endParaRPr lang="tr-TR" sz="2800" dirty="0" smtClean="0"/>
          </a:p>
        </p:txBody>
      </p:sp>
      <p:pic>
        <p:nvPicPr>
          <p:cNvPr id="4" name="Resim 3"/>
          <p:cNvPicPr>
            <a:picLocks noChangeAspect="1"/>
          </p:cNvPicPr>
          <p:nvPr/>
        </p:nvPicPr>
        <p:blipFill>
          <a:blip r:embed="rId6"/>
          <a:stretch>
            <a:fillRect/>
          </a:stretch>
        </p:blipFill>
        <p:spPr>
          <a:xfrm>
            <a:off x="6267839" y="3187336"/>
            <a:ext cx="4691158" cy="2602735"/>
          </a:xfrm>
          <a:prstGeom prst="rect">
            <a:avLst/>
          </a:prstGeom>
        </p:spPr>
      </p:pic>
    </p:spTree>
    <p:extLst>
      <p:ext uri="{BB962C8B-B14F-4D97-AF65-F5344CB8AC3E}">
        <p14:creationId xmlns:p14="http://schemas.microsoft.com/office/powerpoint/2010/main" val="23810656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13</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757645" y="1326568"/>
            <a:ext cx="10633165" cy="3539430"/>
          </a:xfrm>
          <a:prstGeom prst="rect">
            <a:avLst/>
          </a:prstGeom>
        </p:spPr>
        <p:txBody>
          <a:bodyPr wrap="square">
            <a:spAutoFit/>
          </a:bodyPr>
          <a:lstStyle/>
          <a:p>
            <a:pPr algn="ctr"/>
            <a:r>
              <a:rPr lang="tr-TR" sz="2800" b="1" dirty="0" smtClean="0"/>
              <a:t>Araç, Yöntem ve Taktikler</a:t>
            </a:r>
          </a:p>
          <a:p>
            <a:pPr algn="ctr"/>
            <a:endParaRPr lang="tr-TR" sz="2800" b="1" dirty="0" smtClean="0"/>
          </a:p>
          <a:p>
            <a:pPr marL="342900" indent="-342900" algn="just">
              <a:buFont typeface="Arial" panose="020B0604020202020204" pitchFamily="34" charset="0"/>
              <a:buChar char="•"/>
            </a:pPr>
            <a:r>
              <a:rPr lang="tr-TR" sz="2400" dirty="0"/>
              <a:t>G</a:t>
            </a:r>
            <a:r>
              <a:rPr lang="tr-TR" sz="2400" dirty="0" smtClean="0"/>
              <a:t>erçekleşmesi </a:t>
            </a:r>
            <a:r>
              <a:rPr lang="tr-TR" sz="2400" dirty="0"/>
              <a:t>muhtemel tüm iletişim </a:t>
            </a:r>
            <a:endParaRPr lang="tr-TR" sz="2400" dirty="0" smtClean="0"/>
          </a:p>
          <a:p>
            <a:pPr algn="just"/>
            <a:r>
              <a:rPr lang="tr-TR" sz="2400" dirty="0" smtClean="0"/>
              <a:t>     şekillerinin temas </a:t>
            </a:r>
            <a:r>
              <a:rPr lang="tr-TR" sz="2400" dirty="0"/>
              <a:t>noktaları </a:t>
            </a:r>
            <a:endParaRPr lang="tr-TR" sz="2400" dirty="0" smtClean="0"/>
          </a:p>
          <a:p>
            <a:pPr marL="342900" indent="-342900" algn="just">
              <a:buFont typeface="Arial" panose="020B0604020202020204" pitchFamily="34" charset="0"/>
              <a:buChar char="•"/>
            </a:pPr>
            <a:r>
              <a:rPr lang="tr-TR" sz="2400" dirty="0" smtClean="0"/>
              <a:t>İletişimin </a:t>
            </a:r>
            <a:r>
              <a:rPr lang="tr-TR" sz="2400" dirty="0"/>
              <a:t>koşullarına göre </a:t>
            </a:r>
            <a:r>
              <a:rPr lang="tr-TR" sz="2400" dirty="0" smtClean="0"/>
              <a:t>ölçütler</a:t>
            </a:r>
            <a:endParaRPr lang="tr-TR" sz="2400" dirty="0"/>
          </a:p>
          <a:p>
            <a:pPr marL="342900" indent="-342900" algn="just">
              <a:buFont typeface="Arial" panose="020B0604020202020204" pitchFamily="34" charset="0"/>
              <a:buChar char="•"/>
            </a:pPr>
            <a:r>
              <a:rPr lang="tr-TR" sz="2400" dirty="0" smtClean="0"/>
              <a:t>Ölçütlerin sınıflandırılması </a:t>
            </a:r>
          </a:p>
          <a:p>
            <a:pPr algn="just"/>
            <a:r>
              <a:rPr lang="tr-TR" sz="2400" dirty="0"/>
              <a:t> </a:t>
            </a:r>
            <a:r>
              <a:rPr lang="tr-TR" sz="2400" dirty="0" smtClean="0"/>
              <a:t>    (ortak </a:t>
            </a:r>
            <a:r>
              <a:rPr lang="tr-TR" sz="2400" dirty="0"/>
              <a:t>dilin </a:t>
            </a:r>
            <a:r>
              <a:rPr lang="tr-TR" sz="2400" dirty="0" smtClean="0"/>
              <a:t>varlığı, </a:t>
            </a:r>
            <a:r>
              <a:rPr lang="tr-TR" sz="2400" dirty="0"/>
              <a:t>iletişimin </a:t>
            </a:r>
            <a:r>
              <a:rPr lang="tr-TR" sz="2400" dirty="0" smtClean="0"/>
              <a:t>türü </a:t>
            </a:r>
            <a:r>
              <a:rPr lang="tr-TR" sz="2400" dirty="0"/>
              <a:t>ve </a:t>
            </a:r>
            <a:r>
              <a:rPr lang="tr-TR" sz="2400" dirty="0" smtClean="0"/>
              <a:t>yaşanan</a:t>
            </a:r>
          </a:p>
          <a:p>
            <a:pPr algn="just"/>
            <a:r>
              <a:rPr lang="tr-TR" sz="2400" dirty="0"/>
              <a:t> </a:t>
            </a:r>
            <a:r>
              <a:rPr lang="tr-TR" sz="2400" dirty="0" smtClean="0"/>
              <a:t>    </a:t>
            </a:r>
            <a:r>
              <a:rPr lang="tr-TR" sz="2400" dirty="0"/>
              <a:t>zorlukların </a:t>
            </a:r>
            <a:r>
              <a:rPr lang="tr-TR" sz="2400" dirty="0" smtClean="0"/>
              <a:t>boyutu)</a:t>
            </a:r>
          </a:p>
          <a:p>
            <a:pPr marL="342900" indent="-342900" algn="just">
              <a:buFont typeface="Arial" panose="020B0604020202020204" pitchFamily="34" charset="0"/>
              <a:buChar char="•"/>
            </a:pPr>
            <a:r>
              <a:rPr lang="tr-TR" sz="2400" dirty="0" smtClean="0"/>
              <a:t>Somutlaştırma (çalışan deneyimleri)</a:t>
            </a:r>
            <a:endParaRPr lang="tr-TR" sz="2400" b="1" dirty="0" smtClean="0"/>
          </a:p>
        </p:txBody>
      </p:sp>
      <p:pic>
        <p:nvPicPr>
          <p:cNvPr id="2" name="Resim 1"/>
          <p:cNvPicPr>
            <a:picLocks noChangeAspect="1"/>
          </p:cNvPicPr>
          <p:nvPr/>
        </p:nvPicPr>
        <p:blipFill rotWithShape="1">
          <a:blip r:embed="rId6">
            <a:extLst>
              <a:ext uri="{28A0092B-C50C-407E-A947-70E740481C1C}">
                <a14:useLocalDpi xmlns:a14="http://schemas.microsoft.com/office/drawing/2010/main" val="0"/>
              </a:ext>
            </a:extLst>
          </a:blip>
          <a:srcRect l="19610" t="351" r="16284" b="-351"/>
          <a:stretch/>
        </p:blipFill>
        <p:spPr>
          <a:xfrm>
            <a:off x="7244270" y="2322046"/>
            <a:ext cx="3949859" cy="3169275"/>
          </a:xfrm>
          <a:prstGeom prst="rect">
            <a:avLst/>
          </a:prstGeom>
        </p:spPr>
      </p:pic>
    </p:spTree>
    <p:extLst>
      <p:ext uri="{BB962C8B-B14F-4D97-AF65-F5344CB8AC3E}">
        <p14:creationId xmlns:p14="http://schemas.microsoft.com/office/powerpoint/2010/main" val="37950156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14</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953589" y="1326567"/>
            <a:ext cx="10739647" cy="5386090"/>
          </a:xfrm>
          <a:prstGeom prst="rect">
            <a:avLst/>
          </a:prstGeom>
        </p:spPr>
        <p:txBody>
          <a:bodyPr wrap="square">
            <a:spAutoFit/>
          </a:bodyPr>
          <a:lstStyle/>
          <a:p>
            <a:pPr lvl="0" algn="ctr" eaLnBrk="0" fontAlgn="base" hangingPunct="0">
              <a:spcBef>
                <a:spcPct val="0"/>
              </a:spcBef>
              <a:spcAft>
                <a:spcPct val="0"/>
              </a:spcAft>
              <a:tabLst>
                <a:tab pos="5754688" algn="r"/>
              </a:tabLst>
            </a:pPr>
            <a:r>
              <a:rPr lang="tr-TR" altLang="tr-TR" sz="2800" b="1" dirty="0" smtClean="0">
                <a:ea typeface="Calibri" panose="020F0502020204030204" pitchFamily="34" charset="0"/>
                <a:cs typeface="Times New Roman" panose="02020603050405020304" pitchFamily="18" charset="0"/>
              </a:rPr>
              <a:t>İletişim Türüne Göre Yaklaşım Basamakları</a:t>
            </a:r>
          </a:p>
          <a:p>
            <a:pPr lvl="0" algn="ctr" eaLnBrk="0" fontAlgn="base" hangingPunct="0">
              <a:spcBef>
                <a:spcPct val="0"/>
              </a:spcBef>
              <a:spcAft>
                <a:spcPct val="0"/>
              </a:spcAft>
              <a:tabLst>
                <a:tab pos="5754688" algn="r"/>
              </a:tabLst>
            </a:pPr>
            <a:endParaRPr lang="tr-TR" altLang="tr-TR" sz="2800" b="1" dirty="0" smtClean="0">
              <a:ea typeface="Calibri" panose="020F0502020204030204" pitchFamily="34" charset="0"/>
              <a:cs typeface="Times New Roman" panose="02020603050405020304" pitchFamily="18" charset="0"/>
            </a:endParaRPr>
          </a:p>
          <a:p>
            <a:pPr marL="342900" lvl="0" indent="-342900" algn="just" eaLnBrk="0" fontAlgn="base" hangingPunct="0">
              <a:spcBef>
                <a:spcPct val="0"/>
              </a:spcBef>
              <a:spcAft>
                <a:spcPct val="0"/>
              </a:spcAft>
              <a:buFont typeface="Wingdings" panose="05000000000000000000" pitchFamily="2" charset="2"/>
              <a:buChar char="q"/>
              <a:tabLst>
                <a:tab pos="5754688" algn="r"/>
              </a:tabLst>
            </a:pPr>
            <a:r>
              <a:rPr lang="tr-TR" altLang="tr-TR" sz="2400" dirty="0" smtClean="0">
                <a:ea typeface="Calibri" panose="020F0502020204030204" pitchFamily="34" charset="0"/>
                <a:cs typeface="Times New Roman" panose="02020603050405020304" pitchFamily="18" charset="0"/>
              </a:rPr>
              <a:t>Yüz </a:t>
            </a:r>
            <a:r>
              <a:rPr lang="tr-TR" altLang="tr-TR" sz="2400" dirty="0">
                <a:ea typeface="Calibri" panose="020F0502020204030204" pitchFamily="34" charset="0"/>
                <a:cs typeface="Times New Roman" panose="02020603050405020304" pitchFamily="18" charset="0"/>
              </a:rPr>
              <a:t>yüze iletişim</a:t>
            </a:r>
            <a:endParaRPr lang="tr-TR" altLang="tr-TR" sz="2400" dirty="0"/>
          </a:p>
          <a:p>
            <a:pPr marL="342900" lvl="0" indent="-342900" algn="just" eaLnBrk="0" fontAlgn="base" hangingPunct="0">
              <a:spcBef>
                <a:spcPct val="0"/>
              </a:spcBef>
              <a:spcAft>
                <a:spcPct val="0"/>
              </a:spcAft>
              <a:buFont typeface="Wingdings" panose="05000000000000000000" pitchFamily="2" charset="2"/>
              <a:buChar char="ü"/>
              <a:tabLst>
                <a:tab pos="5754688" algn="r"/>
              </a:tabLst>
            </a:pPr>
            <a:r>
              <a:rPr lang="tr-TR" altLang="tr-TR" sz="2400" dirty="0">
                <a:ea typeface="Calibri" panose="020F0502020204030204" pitchFamily="34" charset="0"/>
                <a:cs typeface="Times New Roman" panose="02020603050405020304" pitchFamily="18" charset="0"/>
              </a:rPr>
              <a:t>Taraflar Arasında Ortak Bir Dilin Bulunmadığı Durumlarda </a:t>
            </a:r>
            <a:r>
              <a:rPr lang="tr-TR" altLang="tr-TR" sz="2400" dirty="0" smtClean="0">
                <a:ea typeface="Calibri" panose="020F0502020204030204" pitchFamily="34" charset="0"/>
                <a:cs typeface="Times New Roman" panose="02020603050405020304" pitchFamily="18" charset="0"/>
              </a:rPr>
              <a:t>İletişim</a:t>
            </a:r>
            <a:endParaRPr lang="tr-TR" altLang="tr-TR" sz="2400" dirty="0" smtClean="0"/>
          </a:p>
          <a:p>
            <a:pPr marL="342900" lvl="0" indent="-342900" algn="just" eaLnBrk="0" fontAlgn="base" hangingPunct="0">
              <a:spcBef>
                <a:spcPct val="0"/>
              </a:spcBef>
              <a:spcAft>
                <a:spcPct val="0"/>
              </a:spcAft>
              <a:buFont typeface="Arial" panose="020B0604020202020204" pitchFamily="34" charset="0"/>
              <a:buChar char="•"/>
              <a:tabLst>
                <a:tab pos="5754688" algn="r"/>
              </a:tabLst>
            </a:pPr>
            <a:r>
              <a:rPr lang="tr-TR" altLang="tr-TR" sz="2400" dirty="0" smtClean="0">
                <a:cs typeface="Times New Roman" panose="02020603050405020304" pitchFamily="18" charset="0"/>
              </a:rPr>
              <a:t>Kültürlerarası Arabulucu Eşliğinde İletişim</a:t>
            </a:r>
            <a:endParaRPr lang="tr-TR" altLang="tr-TR" sz="2400" dirty="0"/>
          </a:p>
          <a:p>
            <a:pPr marL="342900" lvl="0" indent="-342900" algn="just" eaLnBrk="0" fontAlgn="base" hangingPunct="0">
              <a:spcBef>
                <a:spcPct val="0"/>
              </a:spcBef>
              <a:spcAft>
                <a:spcPct val="0"/>
              </a:spcAft>
              <a:buFont typeface="Arial" panose="020B0604020202020204" pitchFamily="34" charset="0"/>
              <a:buChar char="•"/>
              <a:tabLst>
                <a:tab pos="5754688" algn="r"/>
              </a:tabLst>
            </a:pPr>
            <a:r>
              <a:rPr lang="tr-TR" altLang="tr-TR" sz="2400" dirty="0" smtClean="0">
                <a:ea typeface="Calibri" panose="020F0502020204030204" pitchFamily="34" charset="0"/>
                <a:cs typeface="Times New Roman" panose="02020603050405020304" pitchFamily="18" charset="0"/>
              </a:rPr>
              <a:t>Tercüman </a:t>
            </a:r>
            <a:r>
              <a:rPr lang="tr-TR" altLang="tr-TR" sz="2400" dirty="0">
                <a:ea typeface="Calibri" panose="020F0502020204030204" pitchFamily="34" charset="0"/>
                <a:cs typeface="Times New Roman" panose="02020603050405020304" pitchFamily="18" charset="0"/>
              </a:rPr>
              <a:t>Eşliğinde </a:t>
            </a:r>
            <a:r>
              <a:rPr lang="tr-TR" altLang="tr-TR" sz="2400" dirty="0" smtClean="0">
                <a:ea typeface="Calibri" panose="020F0502020204030204" pitchFamily="34" charset="0"/>
                <a:cs typeface="Times New Roman" panose="02020603050405020304" pitchFamily="18" charset="0"/>
              </a:rPr>
              <a:t>İletişim</a:t>
            </a:r>
            <a:endParaRPr lang="tr-TR" altLang="tr-TR" sz="2400" dirty="0"/>
          </a:p>
          <a:p>
            <a:pPr marL="342900" lvl="0" indent="-342900" algn="just" eaLnBrk="0" fontAlgn="base" hangingPunct="0">
              <a:spcBef>
                <a:spcPct val="0"/>
              </a:spcBef>
              <a:spcAft>
                <a:spcPct val="0"/>
              </a:spcAft>
              <a:buFont typeface="Arial" panose="020B0604020202020204" pitchFamily="34" charset="0"/>
              <a:buChar char="•"/>
              <a:tabLst>
                <a:tab pos="5754688" algn="r"/>
              </a:tabLst>
            </a:pPr>
            <a:r>
              <a:rPr lang="tr-TR" altLang="tr-TR" sz="2400" dirty="0" smtClean="0">
                <a:ea typeface="Calibri" panose="020F0502020204030204" pitchFamily="34" charset="0"/>
                <a:cs typeface="Times New Roman" panose="02020603050405020304" pitchFamily="18" charset="0"/>
              </a:rPr>
              <a:t>Dijital </a:t>
            </a:r>
            <a:r>
              <a:rPr lang="tr-TR" altLang="tr-TR" sz="2400" dirty="0">
                <a:ea typeface="Calibri" panose="020F0502020204030204" pitchFamily="34" charset="0"/>
                <a:cs typeface="Times New Roman" panose="02020603050405020304" pitchFamily="18" charset="0"/>
              </a:rPr>
              <a:t>Çeviri Araçları ile </a:t>
            </a:r>
            <a:r>
              <a:rPr lang="tr-TR" altLang="tr-TR" sz="2400" dirty="0" smtClean="0">
                <a:ea typeface="Calibri" panose="020F0502020204030204" pitchFamily="34" charset="0"/>
                <a:cs typeface="Times New Roman" panose="02020603050405020304" pitchFamily="18" charset="0"/>
              </a:rPr>
              <a:t>İletişim</a:t>
            </a:r>
            <a:endParaRPr lang="tr-TR" altLang="tr-TR" sz="2400" dirty="0" smtClean="0"/>
          </a:p>
          <a:p>
            <a:pPr marL="342900" lvl="0" indent="-342900" algn="just" eaLnBrk="0" fontAlgn="base" hangingPunct="0">
              <a:spcBef>
                <a:spcPct val="0"/>
              </a:spcBef>
              <a:spcAft>
                <a:spcPct val="0"/>
              </a:spcAft>
              <a:buFont typeface="Wingdings" panose="05000000000000000000" pitchFamily="2" charset="2"/>
              <a:buChar char="ü"/>
              <a:tabLst>
                <a:tab pos="5754688" algn="r"/>
              </a:tabLst>
            </a:pPr>
            <a:r>
              <a:rPr lang="tr-TR" altLang="tr-TR" sz="2400" dirty="0" smtClean="0">
                <a:ea typeface="Calibri" panose="020F0502020204030204" pitchFamily="34" charset="0"/>
                <a:cs typeface="Times New Roman" panose="02020603050405020304" pitchFamily="18" charset="0"/>
              </a:rPr>
              <a:t>Taraflar </a:t>
            </a:r>
            <a:r>
              <a:rPr lang="tr-TR" altLang="tr-TR" sz="2400" dirty="0">
                <a:ea typeface="Calibri" panose="020F0502020204030204" pitchFamily="34" charset="0"/>
                <a:cs typeface="Times New Roman" panose="02020603050405020304" pitchFamily="18" charset="0"/>
              </a:rPr>
              <a:t>Arasında Ortak Bir Dilin Bulunduğu Durumlarda İletişim</a:t>
            </a:r>
            <a:endParaRPr lang="tr-TR" altLang="tr-TR" sz="2400" dirty="0"/>
          </a:p>
          <a:p>
            <a:pPr marL="342900" lvl="0" indent="-342900" algn="just" eaLnBrk="0" fontAlgn="base" hangingPunct="0">
              <a:spcBef>
                <a:spcPct val="0"/>
              </a:spcBef>
              <a:spcAft>
                <a:spcPct val="0"/>
              </a:spcAft>
              <a:buFont typeface="Arial" panose="020B0604020202020204" pitchFamily="34" charset="0"/>
              <a:buChar char="•"/>
              <a:tabLst>
                <a:tab pos="5754688" algn="r"/>
              </a:tabLst>
            </a:pPr>
            <a:r>
              <a:rPr lang="tr-TR" altLang="tr-TR" sz="2400" dirty="0" smtClean="0">
                <a:cs typeface="Times New Roman" panose="02020603050405020304" pitchFamily="18" charset="0"/>
              </a:rPr>
              <a:t>Ortak Yabancı Dil İle İletişim</a:t>
            </a:r>
            <a:endParaRPr lang="tr-TR" altLang="tr-TR" sz="2400" dirty="0"/>
          </a:p>
          <a:p>
            <a:pPr marL="342900" lvl="0" indent="-342900" algn="just" eaLnBrk="0" fontAlgn="base" hangingPunct="0">
              <a:spcBef>
                <a:spcPct val="0"/>
              </a:spcBef>
              <a:spcAft>
                <a:spcPct val="0"/>
              </a:spcAft>
              <a:buFont typeface="Arial" panose="020B0604020202020204" pitchFamily="34" charset="0"/>
              <a:buChar char="•"/>
              <a:tabLst>
                <a:tab pos="5754688" algn="r"/>
              </a:tabLst>
            </a:pPr>
            <a:r>
              <a:rPr lang="tr-TR" altLang="tr-TR" sz="2400" dirty="0" smtClean="0">
                <a:ea typeface="Calibri" panose="020F0502020204030204" pitchFamily="34" charset="0"/>
                <a:cs typeface="Times New Roman" panose="02020603050405020304" pitchFamily="18" charset="0"/>
              </a:rPr>
              <a:t>Tarafların </a:t>
            </a:r>
            <a:r>
              <a:rPr lang="tr-TR" altLang="tr-TR" sz="2400" dirty="0">
                <a:ea typeface="Calibri" panose="020F0502020204030204" pitchFamily="34" charset="0"/>
                <a:cs typeface="Times New Roman" panose="02020603050405020304" pitchFamily="18" charset="0"/>
              </a:rPr>
              <a:t>Birinin Anadilinde </a:t>
            </a:r>
            <a:r>
              <a:rPr lang="tr-TR" altLang="tr-TR" sz="2400" dirty="0" smtClean="0">
                <a:ea typeface="Calibri" panose="020F0502020204030204" pitchFamily="34" charset="0"/>
                <a:cs typeface="Times New Roman" panose="02020603050405020304" pitchFamily="18" charset="0"/>
              </a:rPr>
              <a:t>İletişim</a:t>
            </a:r>
            <a:endParaRPr lang="tr-TR" altLang="tr-TR" sz="2400" dirty="0" smtClean="0"/>
          </a:p>
          <a:p>
            <a:pPr marL="342900" lvl="0" indent="-342900" algn="just" eaLnBrk="0" fontAlgn="base" hangingPunct="0">
              <a:spcBef>
                <a:spcPct val="0"/>
              </a:spcBef>
              <a:spcAft>
                <a:spcPct val="0"/>
              </a:spcAft>
              <a:buFont typeface="Wingdings" panose="05000000000000000000" pitchFamily="2" charset="2"/>
              <a:buChar char="ü"/>
              <a:tabLst>
                <a:tab pos="5754688" algn="r"/>
              </a:tabLst>
            </a:pPr>
            <a:r>
              <a:rPr lang="tr-TR" altLang="tr-TR" sz="2400" dirty="0" smtClean="0">
                <a:ea typeface="Calibri" panose="020F0502020204030204" pitchFamily="34" charset="0"/>
                <a:cs typeface="Times New Roman" panose="02020603050405020304" pitchFamily="18" charset="0"/>
              </a:rPr>
              <a:t>Taraflardan </a:t>
            </a:r>
            <a:r>
              <a:rPr lang="tr-TR" altLang="tr-TR" sz="2400" dirty="0">
                <a:ea typeface="Calibri" panose="020F0502020204030204" pitchFamily="34" charset="0"/>
                <a:cs typeface="Times New Roman" panose="02020603050405020304" pitchFamily="18" charset="0"/>
              </a:rPr>
              <a:t>birinin iletişime olanak sağlamayacak durumda olması halinde iletişim</a:t>
            </a:r>
            <a:endParaRPr lang="tr-TR" altLang="tr-TR" sz="2400" dirty="0"/>
          </a:p>
          <a:p>
            <a:pPr marL="342900" lvl="0" indent="-342900" algn="just" eaLnBrk="0" fontAlgn="base" hangingPunct="0">
              <a:spcBef>
                <a:spcPct val="0"/>
              </a:spcBef>
              <a:spcAft>
                <a:spcPct val="0"/>
              </a:spcAft>
              <a:buFont typeface="Wingdings" panose="05000000000000000000" pitchFamily="2" charset="2"/>
              <a:buChar char="q"/>
              <a:tabLst>
                <a:tab pos="5754688" algn="r"/>
              </a:tabLst>
            </a:pPr>
            <a:r>
              <a:rPr lang="tr-TR" altLang="tr-TR" sz="2400" dirty="0">
                <a:ea typeface="Calibri" panose="020F0502020204030204" pitchFamily="34" charset="0"/>
                <a:cs typeface="Times New Roman" panose="02020603050405020304" pitchFamily="18" charset="0"/>
              </a:rPr>
              <a:t>Telefonla </a:t>
            </a:r>
            <a:r>
              <a:rPr lang="tr-TR" altLang="tr-TR" sz="2400" dirty="0" smtClean="0">
                <a:ea typeface="Calibri" panose="020F0502020204030204" pitchFamily="34" charset="0"/>
                <a:cs typeface="Times New Roman" panose="02020603050405020304" pitchFamily="18" charset="0"/>
              </a:rPr>
              <a:t>İletişim</a:t>
            </a:r>
            <a:endParaRPr lang="tr-TR" altLang="tr-TR" sz="2400" dirty="0" smtClean="0"/>
          </a:p>
          <a:p>
            <a:pPr marL="342900" lvl="0" indent="-342900" algn="just" eaLnBrk="0" fontAlgn="base" hangingPunct="0">
              <a:spcBef>
                <a:spcPct val="0"/>
              </a:spcBef>
              <a:spcAft>
                <a:spcPct val="0"/>
              </a:spcAft>
              <a:buFont typeface="Wingdings" panose="05000000000000000000" pitchFamily="2" charset="2"/>
              <a:buChar char="q"/>
              <a:tabLst>
                <a:tab pos="5754688" algn="r"/>
              </a:tabLst>
            </a:pPr>
            <a:r>
              <a:rPr lang="tr-TR" altLang="tr-TR" sz="2400" dirty="0" smtClean="0">
                <a:ea typeface="Calibri" panose="020F0502020204030204" pitchFamily="34" charset="0"/>
                <a:cs typeface="Times New Roman" panose="02020603050405020304" pitchFamily="18" charset="0"/>
              </a:rPr>
              <a:t>Yazılı İletişim</a:t>
            </a:r>
            <a:endParaRPr lang="tr-TR" altLang="tr-TR" sz="2400" dirty="0" smtClean="0"/>
          </a:p>
          <a:p>
            <a:pPr marL="342900" lvl="0" indent="-342900" algn="just" eaLnBrk="0" fontAlgn="base" hangingPunct="0">
              <a:spcBef>
                <a:spcPct val="0"/>
              </a:spcBef>
              <a:spcAft>
                <a:spcPct val="0"/>
              </a:spcAft>
              <a:buFont typeface="Wingdings" panose="05000000000000000000" pitchFamily="2" charset="2"/>
              <a:buChar char="q"/>
              <a:tabLst>
                <a:tab pos="5754688" algn="r"/>
              </a:tabLst>
            </a:pPr>
            <a:r>
              <a:rPr lang="tr-TR" altLang="tr-TR" sz="2400" dirty="0" smtClean="0">
                <a:ea typeface="Calibri" panose="020F0502020204030204" pitchFamily="34" charset="0"/>
                <a:cs typeface="Times New Roman" panose="02020603050405020304" pitchFamily="18" charset="0"/>
              </a:rPr>
              <a:t>Medya </a:t>
            </a:r>
            <a:r>
              <a:rPr lang="tr-TR" altLang="tr-TR" sz="2400" dirty="0">
                <a:ea typeface="Calibri" panose="020F0502020204030204" pitchFamily="34" charset="0"/>
                <a:cs typeface="Times New Roman" panose="02020603050405020304" pitchFamily="18" charset="0"/>
              </a:rPr>
              <a:t>İletişimi</a:t>
            </a:r>
            <a:endParaRPr lang="tr-TR" altLang="tr-TR" sz="2400" dirty="0"/>
          </a:p>
        </p:txBody>
      </p:sp>
    </p:spTree>
    <p:extLst>
      <p:ext uri="{BB962C8B-B14F-4D97-AF65-F5344CB8AC3E}">
        <p14:creationId xmlns:p14="http://schemas.microsoft.com/office/powerpoint/2010/main" val="36119792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15</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387371" y="1321531"/>
            <a:ext cx="10806758" cy="1938992"/>
          </a:xfrm>
          <a:prstGeom prst="rect">
            <a:avLst/>
          </a:prstGeom>
        </p:spPr>
        <p:txBody>
          <a:bodyPr wrap="square">
            <a:spAutoFit/>
          </a:bodyPr>
          <a:lstStyle/>
          <a:p>
            <a:pPr lvl="0" algn="ctr" eaLnBrk="0" fontAlgn="base" hangingPunct="0">
              <a:spcBef>
                <a:spcPct val="0"/>
              </a:spcBef>
              <a:spcAft>
                <a:spcPct val="0"/>
              </a:spcAft>
              <a:tabLst>
                <a:tab pos="5754688" algn="r"/>
              </a:tabLst>
            </a:pPr>
            <a:r>
              <a:rPr lang="tr-TR" altLang="tr-TR" sz="2400" b="1" dirty="0" smtClean="0">
                <a:ea typeface="Calibri" panose="020F0502020204030204" pitchFamily="34" charset="0"/>
                <a:cs typeface="Times New Roman" panose="02020603050405020304" pitchFamily="18" charset="0"/>
              </a:rPr>
              <a:t>Yüz Yüze İletişim</a:t>
            </a:r>
          </a:p>
          <a:p>
            <a:pPr lvl="0" algn="ctr" eaLnBrk="0" fontAlgn="base" hangingPunct="0">
              <a:spcBef>
                <a:spcPct val="0"/>
              </a:spcBef>
              <a:spcAft>
                <a:spcPct val="0"/>
              </a:spcAft>
              <a:tabLst>
                <a:tab pos="5754688" algn="r"/>
              </a:tabLst>
            </a:pPr>
            <a:endParaRPr lang="tr-TR" altLang="tr-TR" sz="2400" b="1" dirty="0" smtClean="0">
              <a:ea typeface="Calibri" panose="020F0502020204030204" pitchFamily="34" charset="0"/>
              <a:cs typeface="Times New Roman" panose="02020603050405020304" pitchFamily="18" charset="0"/>
            </a:endParaRPr>
          </a:p>
          <a:p>
            <a:pPr marL="342900" indent="-342900" algn="just">
              <a:buFont typeface="Arial" panose="020B0604020202020204" pitchFamily="34" charset="0"/>
              <a:buChar char="•"/>
            </a:pPr>
            <a:r>
              <a:rPr lang="tr-TR" sz="2400" dirty="0"/>
              <a:t>Yüz yüze iletişim, bireylerin aynı fiziksel ortamda bulunarak birbirleriyle doğrudan iletişim kurmasıdır. </a:t>
            </a:r>
            <a:endParaRPr lang="tr-TR" sz="2400" dirty="0" smtClean="0"/>
          </a:p>
          <a:p>
            <a:pPr lvl="0" algn="just" eaLnBrk="0" fontAlgn="base" hangingPunct="0">
              <a:spcBef>
                <a:spcPct val="0"/>
              </a:spcBef>
              <a:spcAft>
                <a:spcPct val="0"/>
              </a:spcAft>
              <a:tabLst>
                <a:tab pos="5754688" algn="r"/>
              </a:tabLst>
            </a:pPr>
            <a:endParaRPr lang="tr-TR" altLang="tr-TR" sz="2400" b="1" dirty="0"/>
          </a:p>
        </p:txBody>
      </p:sp>
      <p:pic>
        <p:nvPicPr>
          <p:cNvPr id="3074" name="Picture 2" descr="Power of Face-to-Face Communication in the Modern World – Kashmir Read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7078" y="2960828"/>
            <a:ext cx="3516401" cy="2956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50809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16</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1058091" y="1493152"/>
            <a:ext cx="10136038" cy="1569660"/>
          </a:xfrm>
          <a:prstGeom prst="rect">
            <a:avLst/>
          </a:prstGeom>
        </p:spPr>
        <p:txBody>
          <a:bodyPr wrap="square">
            <a:spAutoFit/>
          </a:bodyPr>
          <a:lstStyle/>
          <a:p>
            <a:pPr lvl="0" algn="ctr" eaLnBrk="0" fontAlgn="base" hangingPunct="0">
              <a:spcBef>
                <a:spcPct val="0"/>
              </a:spcBef>
              <a:spcAft>
                <a:spcPct val="0"/>
              </a:spcAft>
              <a:tabLst>
                <a:tab pos="5754688" algn="r"/>
              </a:tabLst>
            </a:pPr>
            <a:r>
              <a:rPr lang="tr-TR" altLang="tr-TR" sz="2400" b="1" dirty="0" smtClean="0">
                <a:ea typeface="Calibri" panose="020F0502020204030204" pitchFamily="34" charset="0"/>
                <a:cs typeface="Times New Roman" panose="02020603050405020304" pitchFamily="18" charset="0"/>
              </a:rPr>
              <a:t>Yüz Yüze İletişim</a:t>
            </a:r>
          </a:p>
          <a:p>
            <a:pPr lvl="0" algn="ctr" eaLnBrk="0" fontAlgn="base" hangingPunct="0">
              <a:spcBef>
                <a:spcPct val="0"/>
              </a:spcBef>
              <a:spcAft>
                <a:spcPct val="0"/>
              </a:spcAft>
              <a:tabLst>
                <a:tab pos="5754688" algn="r"/>
              </a:tabLst>
            </a:pPr>
            <a:endParaRPr lang="tr-TR" altLang="tr-TR" sz="2400" b="1" dirty="0" smtClean="0">
              <a:ea typeface="Calibri" panose="020F0502020204030204" pitchFamily="34" charset="0"/>
              <a:cs typeface="Times New Roman" panose="02020603050405020304" pitchFamily="18" charset="0"/>
            </a:endParaRPr>
          </a:p>
          <a:p>
            <a:pPr algn="just"/>
            <a:r>
              <a:rPr lang="tr-TR" sz="2400" dirty="0"/>
              <a:t>Yüz yüze iletişim iki iletişim biçiminin bir arada olduğu bir iletişim şeklidir</a:t>
            </a:r>
            <a:r>
              <a:rPr lang="tr-TR" sz="2400" dirty="0" smtClean="0"/>
              <a:t>: </a:t>
            </a:r>
          </a:p>
          <a:p>
            <a:pPr algn="just"/>
            <a:r>
              <a:rPr lang="tr-TR" sz="2400" dirty="0" smtClean="0"/>
              <a:t>Sözlü ve sözsüz iletişim</a:t>
            </a:r>
          </a:p>
        </p:txBody>
      </p:sp>
      <p:pic>
        <p:nvPicPr>
          <p:cNvPr id="2" name="Resim 1"/>
          <p:cNvPicPr>
            <a:picLocks noChangeAspect="1"/>
          </p:cNvPicPr>
          <p:nvPr/>
        </p:nvPicPr>
        <p:blipFill>
          <a:blip r:embed="rId6"/>
          <a:stretch>
            <a:fillRect/>
          </a:stretch>
        </p:blipFill>
        <p:spPr>
          <a:xfrm>
            <a:off x="2210176" y="3433601"/>
            <a:ext cx="7771643" cy="2492421"/>
          </a:xfrm>
          <a:prstGeom prst="rect">
            <a:avLst/>
          </a:prstGeom>
        </p:spPr>
      </p:pic>
    </p:spTree>
    <p:extLst>
      <p:ext uri="{BB962C8B-B14F-4D97-AF65-F5344CB8AC3E}">
        <p14:creationId xmlns:p14="http://schemas.microsoft.com/office/powerpoint/2010/main" val="25943766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17</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770709" y="1508758"/>
            <a:ext cx="10606300" cy="3785652"/>
          </a:xfrm>
          <a:prstGeom prst="rect">
            <a:avLst/>
          </a:prstGeom>
        </p:spPr>
        <p:txBody>
          <a:bodyPr wrap="square">
            <a:spAutoFit/>
          </a:bodyPr>
          <a:lstStyle/>
          <a:p>
            <a:pPr lvl="0" algn="ctr" eaLnBrk="0" fontAlgn="base" hangingPunct="0">
              <a:spcBef>
                <a:spcPct val="0"/>
              </a:spcBef>
              <a:spcAft>
                <a:spcPct val="0"/>
              </a:spcAft>
              <a:tabLst>
                <a:tab pos="5754688" algn="r"/>
              </a:tabLst>
            </a:pPr>
            <a:r>
              <a:rPr lang="tr-TR" altLang="tr-TR" sz="2400" b="1" dirty="0" smtClean="0">
                <a:ea typeface="Calibri" panose="020F0502020204030204" pitchFamily="34" charset="0"/>
                <a:cs typeface="Times New Roman" panose="02020603050405020304" pitchFamily="18" charset="0"/>
              </a:rPr>
              <a:t>Yüz Yüze İletişim</a:t>
            </a:r>
          </a:p>
          <a:p>
            <a:pPr lvl="0" algn="ctr" eaLnBrk="0" fontAlgn="base" hangingPunct="0">
              <a:spcBef>
                <a:spcPct val="0"/>
              </a:spcBef>
              <a:spcAft>
                <a:spcPct val="0"/>
              </a:spcAft>
              <a:tabLst>
                <a:tab pos="5754688" algn="r"/>
              </a:tabLst>
            </a:pPr>
            <a:endParaRPr lang="tr-TR" altLang="tr-TR" sz="2400" b="1" dirty="0" smtClean="0">
              <a:ea typeface="Calibri" panose="020F0502020204030204" pitchFamily="34" charset="0"/>
              <a:cs typeface="Times New Roman" panose="02020603050405020304" pitchFamily="18" charset="0"/>
            </a:endParaRPr>
          </a:p>
          <a:p>
            <a:pPr marL="285750" lvl="0" indent="-285750" algn="just">
              <a:buFont typeface="Arial" panose="020B0604020202020204" pitchFamily="34" charset="0"/>
              <a:buChar char="•"/>
            </a:pPr>
            <a:r>
              <a:rPr lang="tr-TR" sz="2400" dirty="0" smtClean="0"/>
              <a:t>Kişisel Alan</a:t>
            </a:r>
            <a:endParaRPr lang="tr-TR" sz="2400" dirty="0"/>
          </a:p>
          <a:p>
            <a:pPr marL="285750" lvl="0" indent="-285750" algn="just">
              <a:buFont typeface="Arial" panose="020B0604020202020204" pitchFamily="34" charset="0"/>
              <a:buChar char="•"/>
            </a:pPr>
            <a:r>
              <a:rPr lang="tr-TR" sz="2400" dirty="0" smtClean="0"/>
              <a:t>Uygun Ses Yüksekliği</a:t>
            </a:r>
            <a:endParaRPr lang="tr-TR" sz="2400" dirty="0"/>
          </a:p>
          <a:p>
            <a:pPr marL="285750" lvl="0" indent="-285750" algn="just">
              <a:buFont typeface="Arial" panose="020B0604020202020204" pitchFamily="34" charset="0"/>
              <a:buChar char="•"/>
            </a:pPr>
            <a:r>
              <a:rPr lang="tr-TR" sz="2400" dirty="0" smtClean="0"/>
              <a:t>Mecazdan Uzak </a:t>
            </a:r>
            <a:r>
              <a:rPr lang="tr-TR" sz="2400" dirty="0"/>
              <a:t>Y</a:t>
            </a:r>
            <a:r>
              <a:rPr lang="tr-TR" sz="2400" dirty="0" smtClean="0"/>
              <a:t>alın </a:t>
            </a:r>
            <a:r>
              <a:rPr lang="tr-TR" sz="2400" dirty="0"/>
              <a:t>D</a:t>
            </a:r>
            <a:r>
              <a:rPr lang="tr-TR" sz="2400" dirty="0" smtClean="0"/>
              <a:t>il</a:t>
            </a:r>
            <a:endParaRPr lang="tr-TR" sz="2400" dirty="0"/>
          </a:p>
          <a:p>
            <a:pPr marL="285750" lvl="0" indent="-285750" algn="just">
              <a:buFont typeface="Arial" panose="020B0604020202020204" pitchFamily="34" charset="0"/>
              <a:buChar char="•"/>
            </a:pPr>
            <a:r>
              <a:rPr lang="tr-TR" sz="2400" dirty="0" smtClean="0"/>
              <a:t>Jargon</a:t>
            </a:r>
            <a:endParaRPr lang="tr-TR" sz="2400" dirty="0"/>
          </a:p>
          <a:p>
            <a:pPr marL="285750" lvl="0" indent="-285750" algn="just">
              <a:buFont typeface="Arial" panose="020B0604020202020204" pitchFamily="34" charset="0"/>
              <a:buChar char="•"/>
            </a:pPr>
            <a:r>
              <a:rPr lang="tr-TR" sz="2400" dirty="0" smtClean="0"/>
              <a:t>Göz Teması, Beden Dili</a:t>
            </a:r>
            <a:endParaRPr lang="tr-TR" sz="2400" dirty="0"/>
          </a:p>
          <a:p>
            <a:pPr marL="285750" lvl="0" indent="-285750" algn="just">
              <a:buFont typeface="Arial" panose="020B0604020202020204" pitchFamily="34" charset="0"/>
              <a:buChar char="•"/>
            </a:pPr>
            <a:r>
              <a:rPr lang="tr-TR" sz="2400" dirty="0" smtClean="0"/>
              <a:t>Duygusal Kontrol</a:t>
            </a:r>
            <a:endParaRPr lang="tr-TR" sz="2400" dirty="0"/>
          </a:p>
          <a:p>
            <a:pPr marL="285750" lvl="0" indent="-285750" algn="just">
              <a:buFont typeface="Arial" panose="020B0604020202020204" pitchFamily="34" charset="0"/>
              <a:buChar char="•"/>
            </a:pPr>
            <a:r>
              <a:rPr lang="tr-TR" sz="2400" dirty="0" smtClean="0"/>
              <a:t>Not Tutma</a:t>
            </a:r>
            <a:endParaRPr lang="tr-TR" sz="2400" dirty="0"/>
          </a:p>
          <a:p>
            <a:pPr lvl="0" algn="just" eaLnBrk="0" fontAlgn="base" hangingPunct="0">
              <a:spcBef>
                <a:spcPct val="0"/>
              </a:spcBef>
              <a:spcAft>
                <a:spcPct val="0"/>
              </a:spcAft>
              <a:tabLst>
                <a:tab pos="5754688" algn="r"/>
              </a:tabLst>
            </a:pPr>
            <a:endParaRPr lang="tr-TR" altLang="tr-TR" sz="2400" b="1" dirty="0" smtClean="0">
              <a:ea typeface="Calibri" panose="020F0502020204030204" pitchFamily="34" charset="0"/>
              <a:cs typeface="Times New Roman" panose="02020603050405020304" pitchFamily="18" charset="0"/>
            </a:endParaRPr>
          </a:p>
        </p:txBody>
      </p:sp>
      <p:sp>
        <p:nvSpPr>
          <p:cNvPr id="2" name="AutoShape 2" descr="Albert Mehrabian's 7-38-55 Rule of Personal Communication - Right Attitud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Albert Mehrabian's 7-38-55 Rule of Personal Communication - Right Attitud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5130" name="Picture 10" descr="https://media.licdn.com/dms/image/C5112AQEtUfjf7THeKA/article-cover_image-shrink_600_2000/0/1532501346269?e=2147483647&amp;v=beta&amp;t=g6E5Atl0SzFkEUrGEyVon7ia_XihsVNHbaSJfcUkEZ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83946" y="2331429"/>
            <a:ext cx="6493063" cy="2828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9242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18</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387371" y="1743889"/>
            <a:ext cx="10806758" cy="3046988"/>
          </a:xfrm>
          <a:prstGeom prst="rect">
            <a:avLst/>
          </a:prstGeom>
        </p:spPr>
        <p:txBody>
          <a:bodyPr wrap="square">
            <a:spAutoFit/>
          </a:bodyPr>
          <a:lstStyle/>
          <a:p>
            <a:pPr lvl="0" algn="ctr" eaLnBrk="0" fontAlgn="base" hangingPunct="0">
              <a:spcBef>
                <a:spcPct val="0"/>
              </a:spcBef>
              <a:spcAft>
                <a:spcPct val="0"/>
              </a:spcAft>
              <a:tabLst>
                <a:tab pos="5754688" algn="r"/>
              </a:tabLst>
            </a:pPr>
            <a:r>
              <a:rPr lang="tr-TR" altLang="tr-TR" sz="2400" b="1" dirty="0" smtClean="0">
                <a:ea typeface="Calibri" panose="020F0502020204030204" pitchFamily="34" charset="0"/>
                <a:cs typeface="Times New Roman" panose="02020603050405020304" pitchFamily="18" charset="0"/>
              </a:rPr>
              <a:t>Yüz Yüze İletişim</a:t>
            </a:r>
          </a:p>
          <a:p>
            <a:pPr lvl="0" algn="ctr" eaLnBrk="0" fontAlgn="base" hangingPunct="0">
              <a:spcBef>
                <a:spcPct val="0"/>
              </a:spcBef>
              <a:spcAft>
                <a:spcPct val="0"/>
              </a:spcAft>
              <a:tabLst>
                <a:tab pos="5754688" algn="r"/>
              </a:tabLst>
            </a:pPr>
            <a:endParaRPr lang="tr-TR" altLang="tr-TR" sz="2400" b="1" dirty="0" smtClean="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pPr>
            <a:r>
              <a:rPr lang="tr-TR" sz="2400" dirty="0" smtClean="0"/>
              <a:t>Duygu Yansıtan </a:t>
            </a:r>
            <a:r>
              <a:rPr lang="tr-TR" sz="2400" dirty="0"/>
              <a:t>Y</a:t>
            </a:r>
            <a:r>
              <a:rPr lang="tr-TR" sz="2400" dirty="0" smtClean="0"/>
              <a:t>üz </a:t>
            </a:r>
            <a:r>
              <a:rPr lang="tr-TR" sz="2400" dirty="0"/>
              <a:t>İ</a:t>
            </a:r>
            <a:r>
              <a:rPr lang="tr-TR" sz="2400" dirty="0" smtClean="0"/>
              <a:t>fadeleri</a:t>
            </a:r>
          </a:p>
          <a:p>
            <a:pPr marL="342900" lvl="0" indent="-342900">
              <a:buFont typeface="Arial" panose="020B0604020202020204" pitchFamily="34" charset="0"/>
              <a:buChar char="•"/>
            </a:pPr>
            <a:r>
              <a:rPr lang="tr-TR" sz="2400" dirty="0" smtClean="0"/>
              <a:t>Açıklayıcı İfadeler </a:t>
            </a:r>
          </a:p>
          <a:p>
            <a:pPr marL="342900" lvl="0" indent="-342900">
              <a:buFont typeface="Arial" panose="020B0604020202020204" pitchFamily="34" charset="0"/>
              <a:buChar char="•"/>
            </a:pPr>
            <a:r>
              <a:rPr lang="tr-TR" sz="2400" dirty="0" smtClean="0"/>
              <a:t>Kişisel İfadeler</a:t>
            </a:r>
          </a:p>
          <a:p>
            <a:pPr marL="342900" lvl="0" indent="-342900">
              <a:buFont typeface="Arial" panose="020B0604020202020204" pitchFamily="34" charset="0"/>
              <a:buChar char="•"/>
            </a:pPr>
            <a:r>
              <a:rPr lang="tr-TR" sz="2400" dirty="0" smtClean="0"/>
              <a:t>Doğru Bilgi Kaynağı</a:t>
            </a:r>
            <a:endParaRPr lang="tr-TR" sz="2400" dirty="0"/>
          </a:p>
          <a:p>
            <a:pPr marL="342900" lvl="0" indent="-342900">
              <a:buFont typeface="Arial" panose="020B0604020202020204" pitchFamily="34" charset="0"/>
              <a:buChar char="•"/>
            </a:pPr>
            <a:r>
              <a:rPr lang="tr-TR" sz="2400" dirty="0" smtClean="0"/>
              <a:t>Yinelenen Mesajlar ve Geribildirim</a:t>
            </a:r>
            <a:endParaRPr lang="tr-TR" sz="2400" dirty="0"/>
          </a:p>
          <a:p>
            <a:pPr lvl="0" algn="just" eaLnBrk="0" fontAlgn="base" hangingPunct="0">
              <a:spcBef>
                <a:spcPct val="0"/>
              </a:spcBef>
              <a:spcAft>
                <a:spcPct val="0"/>
              </a:spcAft>
              <a:tabLst>
                <a:tab pos="5754688" algn="r"/>
              </a:tabLst>
            </a:pPr>
            <a:endParaRPr lang="tr-TR" altLang="tr-TR" sz="2400" dirty="0" smtClean="0">
              <a:ea typeface="Calibri" panose="020F0502020204030204" pitchFamily="34" charset="0"/>
              <a:cs typeface="Times New Roman" panose="02020603050405020304" pitchFamily="18" charset="0"/>
            </a:endParaRPr>
          </a:p>
        </p:txBody>
      </p:sp>
      <p:sp>
        <p:nvSpPr>
          <p:cNvPr id="2" name="AutoShape 2" descr="Albert Mehrabian's 7-38-55 Rule of Personal Communication - Right Attitud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Albert Mehrabian's 7-38-55 Rule of Personal Communication - Right Attitud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2" descr="The 3 Types Of Learner Feedback: Tools And Goals - eLearning Industr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4" descr="The 3 Types Of Learner Feedback: Tools And Goals - eLearning Industr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8" name="Resim 7"/>
          <p:cNvPicPr>
            <a:picLocks noChangeAspect="1"/>
          </p:cNvPicPr>
          <p:nvPr/>
        </p:nvPicPr>
        <p:blipFill>
          <a:blip r:embed="rId6"/>
          <a:stretch>
            <a:fillRect/>
          </a:stretch>
        </p:blipFill>
        <p:spPr>
          <a:xfrm>
            <a:off x="5631798" y="2243652"/>
            <a:ext cx="5790622" cy="3242748"/>
          </a:xfrm>
          <a:prstGeom prst="rect">
            <a:avLst/>
          </a:prstGeom>
        </p:spPr>
      </p:pic>
    </p:spTree>
    <p:extLst>
      <p:ext uri="{BB962C8B-B14F-4D97-AF65-F5344CB8AC3E}">
        <p14:creationId xmlns:p14="http://schemas.microsoft.com/office/powerpoint/2010/main" val="28123574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19</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917575" y="1550316"/>
            <a:ext cx="10276554" cy="2708434"/>
          </a:xfrm>
          <a:prstGeom prst="rect">
            <a:avLst/>
          </a:prstGeom>
        </p:spPr>
        <p:txBody>
          <a:bodyPr wrap="square">
            <a:spAutoFit/>
          </a:bodyPr>
          <a:lstStyle/>
          <a:p>
            <a:pPr algn="ctr"/>
            <a:r>
              <a:rPr lang="tr-TR" sz="2800" b="1" dirty="0"/>
              <a:t>Taraflar Arasında Ortak Bir Dilin Bulunmadığı Durumlarda </a:t>
            </a:r>
            <a:r>
              <a:rPr lang="tr-TR" sz="2800" b="1" dirty="0" smtClean="0"/>
              <a:t>İletişim</a:t>
            </a:r>
          </a:p>
          <a:p>
            <a:pPr algn="ctr"/>
            <a:endParaRPr lang="tr-TR" sz="2800" b="1" dirty="0"/>
          </a:p>
          <a:p>
            <a:pPr marL="342900" indent="-342900" algn="just">
              <a:buFont typeface="Arial" panose="020B0604020202020204" pitchFamily="34" charset="0"/>
              <a:buChar char="•"/>
            </a:pPr>
            <a:r>
              <a:rPr lang="tr-TR" sz="2400" dirty="0" smtClean="0"/>
              <a:t>Kültürlerarası </a:t>
            </a:r>
            <a:r>
              <a:rPr lang="tr-TR" sz="2400" dirty="0"/>
              <a:t>Arabulucu Eşliğinde İletişim</a:t>
            </a:r>
          </a:p>
          <a:p>
            <a:pPr marL="342900" indent="-342900" algn="just">
              <a:buFont typeface="Arial" panose="020B0604020202020204" pitchFamily="34" charset="0"/>
              <a:buChar char="•"/>
            </a:pPr>
            <a:r>
              <a:rPr lang="tr-TR" sz="2400" dirty="0"/>
              <a:t>Tercüman Eşliğinde İletişim</a:t>
            </a:r>
          </a:p>
          <a:p>
            <a:pPr marL="342900" indent="-342900" algn="just">
              <a:buFont typeface="Arial" panose="020B0604020202020204" pitchFamily="34" charset="0"/>
              <a:buChar char="•"/>
            </a:pPr>
            <a:r>
              <a:rPr lang="tr-TR" sz="2400" dirty="0"/>
              <a:t>Dijital Çeviri Araçları ile İletişim</a:t>
            </a:r>
          </a:p>
          <a:p>
            <a:pPr algn="just" eaLnBrk="0" fontAlgn="base" hangingPunct="0">
              <a:spcBef>
                <a:spcPct val="0"/>
              </a:spcBef>
              <a:spcAft>
                <a:spcPct val="0"/>
              </a:spcAft>
              <a:tabLst>
                <a:tab pos="5754688" algn="r"/>
              </a:tabLst>
            </a:pPr>
            <a:endParaRPr lang="tr-TR" b="1" dirty="0"/>
          </a:p>
          <a:p>
            <a:pPr lvl="0" algn="just" eaLnBrk="0" fontAlgn="base" hangingPunct="0">
              <a:spcBef>
                <a:spcPct val="0"/>
              </a:spcBef>
              <a:spcAft>
                <a:spcPct val="0"/>
              </a:spcAft>
              <a:tabLst>
                <a:tab pos="5754688" algn="r"/>
              </a:tabLst>
            </a:pPr>
            <a:endParaRPr lang="tr-TR" altLang="tr-TR" sz="2400" dirty="0" smtClean="0">
              <a:ea typeface="Calibri" panose="020F0502020204030204" pitchFamily="34" charset="0"/>
              <a:cs typeface="Times New Roman" panose="02020603050405020304" pitchFamily="18" charset="0"/>
            </a:endParaRPr>
          </a:p>
        </p:txBody>
      </p:sp>
      <p:sp>
        <p:nvSpPr>
          <p:cNvPr id="2" name="AutoShape 2" descr="Albert Mehrabian's 7-38-55 Rule of Personal Communication - Right Attitud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Albert Mehrabian's 7-38-55 Rule of Personal Communication - Right Attitud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2" descr="The 3 Types Of Learner Feedback: Tools And Goals - eLearning Industr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4" descr="The 3 Types Of Learner Feedback: Tools And Goals - eLearning Industr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9" name="Resim 8"/>
          <p:cNvPicPr>
            <a:picLocks noChangeAspect="1"/>
          </p:cNvPicPr>
          <p:nvPr/>
        </p:nvPicPr>
        <p:blipFill>
          <a:blip r:embed="rId6"/>
          <a:stretch>
            <a:fillRect/>
          </a:stretch>
        </p:blipFill>
        <p:spPr>
          <a:xfrm>
            <a:off x="6180905" y="3184934"/>
            <a:ext cx="5196104" cy="2639291"/>
          </a:xfrm>
          <a:prstGeom prst="rect">
            <a:avLst/>
          </a:prstGeom>
        </p:spPr>
      </p:pic>
    </p:spTree>
    <p:extLst>
      <p:ext uri="{BB962C8B-B14F-4D97-AF65-F5344CB8AC3E}">
        <p14:creationId xmlns:p14="http://schemas.microsoft.com/office/powerpoint/2010/main" val="13888990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2</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240727" y="1247618"/>
            <a:ext cx="11319163" cy="4573047"/>
          </a:xfrm>
          <a:prstGeom prst="rect">
            <a:avLst/>
          </a:prstGeom>
        </p:spPr>
        <p:txBody>
          <a:bodyPr wrap="square">
            <a:spAutoFit/>
          </a:bodyPr>
          <a:lstStyle/>
          <a:p>
            <a:pPr algn="ctr">
              <a:lnSpc>
                <a:spcPct val="110000"/>
              </a:lnSpc>
            </a:pPr>
            <a:r>
              <a:rPr lang="tr-TR" sz="2800" b="1" dirty="0"/>
              <a:t>Bölgesel Bir İletişim Stratejisi Geliştirme </a:t>
            </a:r>
            <a:r>
              <a:rPr lang="tr-TR" sz="2800" b="1" dirty="0" smtClean="0"/>
              <a:t>(</a:t>
            </a:r>
            <a:r>
              <a:rPr lang="tr-TR" sz="2800" b="1" dirty="0"/>
              <a:t>O8</a:t>
            </a:r>
            <a:r>
              <a:rPr lang="tr-TR" sz="2800" b="1" dirty="0" smtClean="0"/>
              <a:t>)</a:t>
            </a:r>
          </a:p>
          <a:p>
            <a:pPr algn="ctr">
              <a:lnSpc>
                <a:spcPct val="110000"/>
              </a:lnSpc>
            </a:pPr>
            <a:r>
              <a:rPr lang="tr-TR" sz="2800" b="1" dirty="0" smtClean="0"/>
              <a:t>Göç Alanında Çalışan Kamu Personeli için Etkili İletişim Stratejisi</a:t>
            </a:r>
          </a:p>
          <a:p>
            <a:pPr algn="just">
              <a:lnSpc>
                <a:spcPct val="110000"/>
              </a:lnSpc>
            </a:pPr>
            <a:endParaRPr lang="tr-TR" sz="2800" b="1" dirty="0" smtClean="0"/>
          </a:p>
          <a:p>
            <a:pPr algn="just">
              <a:lnSpc>
                <a:spcPct val="110000"/>
              </a:lnSpc>
            </a:pPr>
            <a:r>
              <a:rPr lang="tr-TR" sz="2600" dirty="0" smtClean="0"/>
              <a:t>-Çıkış noktası 	</a:t>
            </a:r>
          </a:p>
          <a:p>
            <a:pPr algn="just">
              <a:lnSpc>
                <a:spcPct val="110000"/>
              </a:lnSpc>
            </a:pPr>
            <a:r>
              <a:rPr lang="tr-TR" sz="2600" dirty="0" smtClean="0"/>
              <a:t>-</a:t>
            </a:r>
            <a:r>
              <a:rPr lang="tr-TR" sz="2600" dirty="0"/>
              <a:t>Yararlanılan veriler</a:t>
            </a:r>
            <a:endParaRPr lang="tr-TR" sz="2600" dirty="0" smtClean="0"/>
          </a:p>
          <a:p>
            <a:pPr algn="just">
              <a:lnSpc>
                <a:spcPct val="110000"/>
              </a:lnSpc>
            </a:pPr>
            <a:r>
              <a:rPr lang="tr-TR" sz="2600" dirty="0" smtClean="0"/>
              <a:t>-Amaç ve kapsam	</a:t>
            </a:r>
          </a:p>
          <a:p>
            <a:pPr algn="just">
              <a:lnSpc>
                <a:spcPct val="110000"/>
              </a:lnSpc>
            </a:pPr>
            <a:r>
              <a:rPr lang="tr-TR" sz="2600" dirty="0" smtClean="0"/>
              <a:t>-</a:t>
            </a:r>
            <a:r>
              <a:rPr lang="tr-TR" sz="2600" dirty="0"/>
              <a:t>İletişimde benimsenen </a:t>
            </a:r>
            <a:r>
              <a:rPr lang="tr-TR" sz="2600" dirty="0" smtClean="0"/>
              <a:t>yaklaşımlar</a:t>
            </a:r>
          </a:p>
          <a:p>
            <a:pPr algn="just">
              <a:lnSpc>
                <a:spcPct val="110000"/>
              </a:lnSpc>
            </a:pPr>
            <a:r>
              <a:rPr lang="tr-TR" sz="2600" dirty="0" smtClean="0"/>
              <a:t>-</a:t>
            </a:r>
            <a:r>
              <a:rPr lang="tr-TR" sz="2600" dirty="0"/>
              <a:t>Araç, yöntem ve </a:t>
            </a:r>
            <a:r>
              <a:rPr lang="tr-TR" sz="2600" dirty="0" smtClean="0"/>
              <a:t>taktikler</a:t>
            </a:r>
          </a:p>
          <a:p>
            <a:pPr algn="just">
              <a:lnSpc>
                <a:spcPct val="110000"/>
              </a:lnSpc>
            </a:pPr>
            <a:r>
              <a:rPr lang="tr-TR" sz="2600" dirty="0"/>
              <a:t>-İletişim türüne göre yaklaşım </a:t>
            </a:r>
            <a:r>
              <a:rPr lang="tr-TR" sz="2600" dirty="0" smtClean="0"/>
              <a:t>basamakları</a:t>
            </a:r>
          </a:p>
          <a:p>
            <a:pPr algn="just">
              <a:lnSpc>
                <a:spcPct val="110000"/>
              </a:lnSpc>
            </a:pPr>
            <a:r>
              <a:rPr lang="tr-TR" sz="2600" dirty="0"/>
              <a:t>-İletişim stratejisi oluşturma ve </a:t>
            </a:r>
            <a:r>
              <a:rPr lang="tr-TR" sz="2600" dirty="0" smtClean="0"/>
              <a:t>uygulamada yaşanan zorluklar</a:t>
            </a:r>
            <a:endParaRPr lang="tr-TR" sz="2600" dirty="0"/>
          </a:p>
        </p:txBody>
      </p:sp>
    </p:spTree>
    <p:extLst>
      <p:ext uri="{BB962C8B-B14F-4D97-AF65-F5344CB8AC3E}">
        <p14:creationId xmlns:p14="http://schemas.microsoft.com/office/powerpoint/2010/main" val="20597593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20</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917575" y="1435100"/>
            <a:ext cx="10276554" cy="1908215"/>
          </a:xfrm>
          <a:prstGeom prst="rect">
            <a:avLst/>
          </a:prstGeom>
        </p:spPr>
        <p:txBody>
          <a:bodyPr wrap="square">
            <a:spAutoFit/>
          </a:bodyPr>
          <a:lstStyle/>
          <a:p>
            <a:pPr algn="ctr"/>
            <a:r>
              <a:rPr lang="tr-TR" sz="2800" b="1" dirty="0" smtClean="0"/>
              <a:t>Kültürlerarası </a:t>
            </a:r>
            <a:r>
              <a:rPr lang="tr-TR" sz="2800" b="1" dirty="0"/>
              <a:t>Arabulucu Eşliğinde </a:t>
            </a:r>
            <a:r>
              <a:rPr lang="tr-TR" sz="2800" b="1" dirty="0" smtClean="0"/>
              <a:t>İletişim</a:t>
            </a:r>
          </a:p>
          <a:p>
            <a:pPr algn="just"/>
            <a:r>
              <a:rPr lang="tr-TR" sz="2400" dirty="0" smtClean="0"/>
              <a:t>Kültürlerarası </a:t>
            </a:r>
            <a:r>
              <a:rPr lang="tr-TR" sz="2400" dirty="0"/>
              <a:t>arabulucular, taraflar arasında dil ve kültür farklılıklarını anlamak ve farklı kültürel normlara saygı göstermek için özel eğitim almış </a:t>
            </a:r>
            <a:r>
              <a:rPr lang="tr-TR" sz="2400" dirty="0" smtClean="0"/>
              <a:t>kişilerdir.</a:t>
            </a:r>
            <a:endParaRPr lang="tr-TR" sz="2400" b="1" dirty="0"/>
          </a:p>
          <a:p>
            <a:pPr algn="just" eaLnBrk="0" fontAlgn="base" hangingPunct="0">
              <a:spcBef>
                <a:spcPct val="0"/>
              </a:spcBef>
              <a:spcAft>
                <a:spcPct val="0"/>
              </a:spcAft>
              <a:tabLst>
                <a:tab pos="5754688" algn="r"/>
              </a:tabLst>
            </a:pPr>
            <a:endParaRPr lang="tr-TR" b="1" dirty="0"/>
          </a:p>
          <a:p>
            <a:pPr lvl="0" algn="just" eaLnBrk="0" fontAlgn="base" hangingPunct="0">
              <a:spcBef>
                <a:spcPct val="0"/>
              </a:spcBef>
              <a:spcAft>
                <a:spcPct val="0"/>
              </a:spcAft>
              <a:tabLst>
                <a:tab pos="5754688" algn="r"/>
              </a:tabLst>
            </a:pPr>
            <a:endParaRPr lang="tr-TR" altLang="tr-TR" sz="2400" dirty="0" smtClean="0">
              <a:ea typeface="Calibri" panose="020F0502020204030204" pitchFamily="34" charset="0"/>
              <a:cs typeface="Times New Roman" panose="02020603050405020304" pitchFamily="18" charset="0"/>
            </a:endParaRPr>
          </a:p>
        </p:txBody>
      </p:sp>
      <p:sp>
        <p:nvSpPr>
          <p:cNvPr id="2" name="AutoShape 2" descr="Albert Mehrabian's 7-38-55 Rule of Personal Communication - Right Attitud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Albert Mehrabian's 7-38-55 Rule of Personal Communication - Right Attitud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2" descr="The 3 Types Of Learner Feedback: Tools And Goals - eLearning Industr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4" descr="The 3 Types Of Learner Feedback: Tools And Goals - eLearning Industr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8" name="Resim 7"/>
          <p:cNvPicPr>
            <a:picLocks noChangeAspect="1"/>
          </p:cNvPicPr>
          <p:nvPr/>
        </p:nvPicPr>
        <p:blipFill>
          <a:blip r:embed="rId6"/>
          <a:stretch>
            <a:fillRect/>
          </a:stretch>
        </p:blipFill>
        <p:spPr>
          <a:xfrm>
            <a:off x="4206372" y="2921465"/>
            <a:ext cx="3858419" cy="3089810"/>
          </a:xfrm>
          <a:prstGeom prst="rect">
            <a:avLst/>
          </a:prstGeom>
        </p:spPr>
      </p:pic>
    </p:spTree>
    <p:extLst>
      <p:ext uri="{BB962C8B-B14F-4D97-AF65-F5344CB8AC3E}">
        <p14:creationId xmlns:p14="http://schemas.microsoft.com/office/powerpoint/2010/main" val="2698073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21</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917575" y="1435100"/>
            <a:ext cx="10473236" cy="3877985"/>
          </a:xfrm>
          <a:prstGeom prst="rect">
            <a:avLst/>
          </a:prstGeom>
        </p:spPr>
        <p:txBody>
          <a:bodyPr wrap="square">
            <a:spAutoFit/>
          </a:bodyPr>
          <a:lstStyle/>
          <a:p>
            <a:pPr algn="ctr"/>
            <a:r>
              <a:rPr lang="tr-TR" sz="2800" b="1" dirty="0"/>
              <a:t>Tercüman Eşliğinde </a:t>
            </a:r>
            <a:r>
              <a:rPr lang="tr-TR" sz="2800" b="1" dirty="0" smtClean="0"/>
              <a:t>İletişim</a:t>
            </a:r>
          </a:p>
          <a:p>
            <a:pPr algn="ctr"/>
            <a:endParaRPr lang="tr-TR" sz="2800" b="1" dirty="0"/>
          </a:p>
          <a:p>
            <a:pPr algn="ctr"/>
            <a:endParaRPr lang="tr-TR" sz="2800" b="1" dirty="0" smtClean="0"/>
          </a:p>
          <a:p>
            <a:pPr marL="457200" indent="-457200" algn="just">
              <a:buFont typeface="Arial" panose="020B0604020202020204" pitchFamily="34" charset="0"/>
              <a:buChar char="•"/>
            </a:pPr>
            <a:r>
              <a:rPr lang="tr-TR" sz="2400" dirty="0" smtClean="0"/>
              <a:t>Rol dağılımı</a:t>
            </a:r>
          </a:p>
          <a:p>
            <a:pPr marL="457200" indent="-457200" algn="just">
              <a:buFont typeface="Arial" panose="020B0604020202020204" pitchFamily="34" charset="0"/>
              <a:buChar char="•"/>
            </a:pPr>
            <a:r>
              <a:rPr lang="tr-TR" sz="2400" dirty="0" smtClean="0"/>
              <a:t>Oturma düzeni</a:t>
            </a:r>
          </a:p>
          <a:p>
            <a:pPr marL="457200" indent="-457200" algn="just">
              <a:buFont typeface="Arial" panose="020B0604020202020204" pitchFamily="34" charset="0"/>
              <a:buChar char="•"/>
            </a:pPr>
            <a:r>
              <a:rPr lang="tr-TR" sz="2400" dirty="0" smtClean="0"/>
              <a:t>Hitap </a:t>
            </a:r>
          </a:p>
          <a:p>
            <a:pPr marL="457200" indent="-457200" algn="just">
              <a:buFont typeface="Arial" panose="020B0604020202020204" pitchFamily="34" charset="0"/>
              <a:buChar char="•"/>
            </a:pPr>
            <a:r>
              <a:rPr lang="tr-TR" sz="2400" dirty="0" smtClean="0"/>
              <a:t>Üslup </a:t>
            </a:r>
          </a:p>
          <a:p>
            <a:pPr algn="just"/>
            <a:r>
              <a:rPr lang="tr-TR" sz="2400" b="1" dirty="0" smtClean="0"/>
              <a:t>Tercüme Etiği</a:t>
            </a:r>
            <a:endParaRPr lang="tr-TR" sz="2400" b="1" dirty="0"/>
          </a:p>
          <a:p>
            <a:pPr algn="just" eaLnBrk="0" fontAlgn="base" hangingPunct="0">
              <a:spcBef>
                <a:spcPct val="0"/>
              </a:spcBef>
              <a:spcAft>
                <a:spcPct val="0"/>
              </a:spcAft>
              <a:tabLst>
                <a:tab pos="5754688" algn="r"/>
              </a:tabLst>
            </a:pPr>
            <a:endParaRPr lang="tr-TR" b="1" dirty="0"/>
          </a:p>
          <a:p>
            <a:pPr lvl="0" algn="just" eaLnBrk="0" fontAlgn="base" hangingPunct="0">
              <a:spcBef>
                <a:spcPct val="0"/>
              </a:spcBef>
              <a:spcAft>
                <a:spcPct val="0"/>
              </a:spcAft>
              <a:tabLst>
                <a:tab pos="5754688" algn="r"/>
              </a:tabLst>
            </a:pPr>
            <a:endParaRPr lang="tr-TR" altLang="tr-TR" sz="2400" dirty="0" smtClean="0">
              <a:ea typeface="Calibri" panose="020F0502020204030204" pitchFamily="34" charset="0"/>
              <a:cs typeface="Times New Roman" panose="02020603050405020304" pitchFamily="18" charset="0"/>
            </a:endParaRPr>
          </a:p>
        </p:txBody>
      </p:sp>
      <p:sp>
        <p:nvSpPr>
          <p:cNvPr id="2" name="AutoShape 2" descr="Albert Mehrabian's 7-38-55 Rule of Personal Communication - Right Attitud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Albert Mehrabian's 7-38-55 Rule of Personal Communication - Right Attitud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2" descr="The 3 Types Of Learner Feedback: Tools And Goals - eLearning Industr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4" descr="The 3 Types Of Learner Feedback: Tools And Goals - eLearning Industr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9" name="Resim 8"/>
          <p:cNvPicPr>
            <a:picLocks noChangeAspect="1"/>
          </p:cNvPicPr>
          <p:nvPr/>
        </p:nvPicPr>
        <p:blipFill>
          <a:blip r:embed="rId6"/>
          <a:stretch>
            <a:fillRect/>
          </a:stretch>
        </p:blipFill>
        <p:spPr>
          <a:xfrm>
            <a:off x="4820194" y="2704125"/>
            <a:ext cx="5211343" cy="2918352"/>
          </a:xfrm>
          <a:prstGeom prst="rect">
            <a:avLst/>
          </a:prstGeom>
        </p:spPr>
      </p:pic>
    </p:spTree>
    <p:extLst>
      <p:ext uri="{BB962C8B-B14F-4D97-AF65-F5344CB8AC3E}">
        <p14:creationId xmlns:p14="http://schemas.microsoft.com/office/powerpoint/2010/main" val="32870929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22</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765175" y="1435100"/>
            <a:ext cx="10611834" cy="1169551"/>
          </a:xfrm>
          <a:prstGeom prst="rect">
            <a:avLst/>
          </a:prstGeom>
        </p:spPr>
        <p:txBody>
          <a:bodyPr wrap="square">
            <a:spAutoFit/>
          </a:bodyPr>
          <a:lstStyle/>
          <a:p>
            <a:pPr algn="ctr"/>
            <a:r>
              <a:rPr lang="tr-TR" sz="2800" b="1" dirty="0"/>
              <a:t>Dijital Çeviri Araçları ile </a:t>
            </a:r>
            <a:r>
              <a:rPr lang="tr-TR" sz="2800" b="1" dirty="0" smtClean="0"/>
              <a:t>İletişim</a:t>
            </a:r>
          </a:p>
          <a:p>
            <a:pPr algn="just" eaLnBrk="0" fontAlgn="base" hangingPunct="0">
              <a:spcBef>
                <a:spcPct val="0"/>
              </a:spcBef>
              <a:spcAft>
                <a:spcPct val="0"/>
              </a:spcAft>
              <a:tabLst>
                <a:tab pos="5754688" algn="r"/>
              </a:tabLst>
            </a:pPr>
            <a:endParaRPr lang="tr-TR" b="1" dirty="0"/>
          </a:p>
          <a:p>
            <a:pPr lvl="0" algn="just" eaLnBrk="0" fontAlgn="base" hangingPunct="0">
              <a:spcBef>
                <a:spcPct val="0"/>
              </a:spcBef>
              <a:spcAft>
                <a:spcPct val="0"/>
              </a:spcAft>
              <a:tabLst>
                <a:tab pos="5754688" algn="r"/>
              </a:tabLst>
            </a:pPr>
            <a:endParaRPr lang="tr-TR" altLang="tr-TR" sz="2400" dirty="0" smtClean="0">
              <a:ea typeface="Calibri" panose="020F0502020204030204" pitchFamily="34" charset="0"/>
              <a:cs typeface="Times New Roman" panose="02020603050405020304" pitchFamily="18" charset="0"/>
            </a:endParaRPr>
          </a:p>
        </p:txBody>
      </p:sp>
      <p:sp>
        <p:nvSpPr>
          <p:cNvPr id="2" name="AutoShape 2" descr="Albert Mehrabian's 7-38-55 Rule of Personal Communication - Right Attitud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Albert Mehrabian's 7-38-55 Rule of Personal Communication - Right Attitud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2" descr="The 3 Types Of Learner Feedback: Tools And Goals - eLearning Industr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4" descr="The 3 Types Of Learner Feedback: Tools And Goals - eLearning Industr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8" name="Resim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51592" y="2604651"/>
            <a:ext cx="5686260" cy="298987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0840357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23</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373513" y="1550316"/>
            <a:ext cx="9671032" cy="2769989"/>
          </a:xfrm>
          <a:prstGeom prst="rect">
            <a:avLst/>
          </a:prstGeom>
        </p:spPr>
        <p:txBody>
          <a:bodyPr wrap="square">
            <a:spAutoFit/>
          </a:bodyPr>
          <a:lstStyle/>
          <a:p>
            <a:r>
              <a:rPr lang="tr-TR" sz="2800" b="1" dirty="0"/>
              <a:t>Taraflar Arasında Ortak Bir Dilin </a:t>
            </a:r>
            <a:r>
              <a:rPr lang="tr-TR" sz="2800" b="1" dirty="0" smtClean="0"/>
              <a:t>Bulunduğu </a:t>
            </a:r>
            <a:r>
              <a:rPr lang="tr-TR" sz="2800" b="1" dirty="0"/>
              <a:t>Durumlarda </a:t>
            </a:r>
            <a:r>
              <a:rPr lang="tr-TR" sz="2800" b="1" dirty="0" smtClean="0"/>
              <a:t>İletişim</a:t>
            </a:r>
          </a:p>
          <a:p>
            <a:endParaRPr lang="tr-TR" sz="2800" b="1" dirty="0" smtClean="0"/>
          </a:p>
          <a:p>
            <a:endParaRPr lang="tr-TR" sz="2800" b="1" dirty="0"/>
          </a:p>
          <a:p>
            <a:pPr marL="342900" indent="-342900">
              <a:buFont typeface="Arial" panose="020B0604020202020204" pitchFamily="34" charset="0"/>
              <a:buChar char="•"/>
            </a:pPr>
            <a:r>
              <a:rPr lang="tr-TR" sz="2400" dirty="0"/>
              <a:t>Ortak Yabancı Dil ile İletişim</a:t>
            </a:r>
          </a:p>
          <a:p>
            <a:pPr marL="342900" indent="-342900">
              <a:buFont typeface="Arial" panose="020B0604020202020204" pitchFamily="34" charset="0"/>
              <a:buChar char="•"/>
            </a:pPr>
            <a:r>
              <a:rPr lang="tr-TR" sz="2400" dirty="0"/>
              <a:t>Tarafların Birinin Anadilinde İletişim</a:t>
            </a:r>
          </a:p>
          <a:p>
            <a:pPr algn="just" eaLnBrk="0" fontAlgn="base" hangingPunct="0">
              <a:spcBef>
                <a:spcPct val="0"/>
              </a:spcBef>
              <a:spcAft>
                <a:spcPct val="0"/>
              </a:spcAft>
              <a:tabLst>
                <a:tab pos="5754688" algn="r"/>
              </a:tabLst>
            </a:pPr>
            <a:endParaRPr lang="tr-TR" b="1" dirty="0"/>
          </a:p>
          <a:p>
            <a:pPr lvl="0" algn="just" eaLnBrk="0" fontAlgn="base" hangingPunct="0">
              <a:spcBef>
                <a:spcPct val="0"/>
              </a:spcBef>
              <a:spcAft>
                <a:spcPct val="0"/>
              </a:spcAft>
              <a:tabLst>
                <a:tab pos="5754688" algn="r"/>
              </a:tabLst>
            </a:pPr>
            <a:endParaRPr lang="tr-TR" altLang="tr-TR" sz="2400" dirty="0" smtClean="0">
              <a:ea typeface="Calibri" panose="020F0502020204030204" pitchFamily="34" charset="0"/>
              <a:cs typeface="Times New Roman" panose="02020603050405020304" pitchFamily="18" charset="0"/>
            </a:endParaRPr>
          </a:p>
        </p:txBody>
      </p:sp>
      <p:sp>
        <p:nvSpPr>
          <p:cNvPr id="2" name="AutoShape 2" descr="Albert Mehrabian's 7-38-55 Rule of Personal Communication - Right Attitud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Albert Mehrabian's 7-38-55 Rule of Personal Communication - Right Attitud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2" descr="The 3 Types Of Learner Feedback: Tools And Goals - eLearning Industr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4" descr="The 3 Types Of Learner Feedback: Tools And Goals - eLearning Industr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1" name="Resim 10"/>
          <p:cNvPicPr>
            <a:picLocks noChangeAspect="1"/>
          </p:cNvPicPr>
          <p:nvPr/>
        </p:nvPicPr>
        <p:blipFill>
          <a:blip r:embed="rId6"/>
          <a:stretch>
            <a:fillRect/>
          </a:stretch>
        </p:blipFill>
        <p:spPr>
          <a:xfrm>
            <a:off x="5669684" y="2749179"/>
            <a:ext cx="5078408" cy="2847079"/>
          </a:xfrm>
          <a:prstGeom prst="rect">
            <a:avLst/>
          </a:prstGeom>
        </p:spPr>
      </p:pic>
    </p:spTree>
    <p:extLst>
      <p:ext uri="{BB962C8B-B14F-4D97-AF65-F5344CB8AC3E}">
        <p14:creationId xmlns:p14="http://schemas.microsoft.com/office/powerpoint/2010/main" val="30986082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24</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612775" y="1435100"/>
            <a:ext cx="10677887" cy="2800767"/>
          </a:xfrm>
          <a:prstGeom prst="rect">
            <a:avLst/>
          </a:prstGeom>
        </p:spPr>
        <p:txBody>
          <a:bodyPr wrap="square">
            <a:spAutoFit/>
          </a:bodyPr>
          <a:lstStyle/>
          <a:p>
            <a:pPr algn="ctr"/>
            <a:r>
              <a:rPr lang="tr-TR" sz="2800" b="1" dirty="0" smtClean="0"/>
              <a:t>Taraflardan Birinin İletişime Kapalı Olması Halinde Yapılacaklar</a:t>
            </a:r>
          </a:p>
          <a:p>
            <a:pPr algn="ctr"/>
            <a:endParaRPr lang="tr-TR" sz="2800" b="1" dirty="0"/>
          </a:p>
          <a:p>
            <a:pPr marL="342900" lvl="0" indent="-342900">
              <a:buFont typeface="Arial" panose="020B0604020202020204" pitchFamily="34" charset="0"/>
              <a:buChar char="•"/>
            </a:pPr>
            <a:r>
              <a:rPr lang="tr-TR" sz="2400" dirty="0"/>
              <a:t>Kriz iletişimi için hazırlık yapılmalıdır.</a:t>
            </a:r>
          </a:p>
          <a:p>
            <a:pPr marL="342900" lvl="0" indent="-342900">
              <a:buFont typeface="Arial" panose="020B0604020202020204" pitchFamily="34" charset="0"/>
              <a:buChar char="•"/>
            </a:pPr>
            <a:r>
              <a:rPr lang="tr-TR" sz="2400" dirty="0"/>
              <a:t>Kişiselleştirmekten kaçınılmalıdır.</a:t>
            </a:r>
          </a:p>
          <a:p>
            <a:pPr marL="342900" lvl="0" indent="-342900">
              <a:buFont typeface="Arial" panose="020B0604020202020204" pitchFamily="34" charset="0"/>
              <a:buChar char="•"/>
            </a:pPr>
            <a:r>
              <a:rPr lang="tr-TR" sz="2400" dirty="0"/>
              <a:t>Otokontrol sağlanmalıdır.</a:t>
            </a:r>
          </a:p>
          <a:p>
            <a:pPr marL="342900" lvl="0" indent="-342900">
              <a:buFont typeface="Arial" panose="020B0604020202020204" pitchFamily="34" charset="0"/>
              <a:buChar char="•"/>
            </a:pPr>
            <a:r>
              <a:rPr lang="tr-TR" sz="2400" dirty="0"/>
              <a:t>Güvenliğin önce geldiği unutulmamalıdır.</a:t>
            </a:r>
          </a:p>
          <a:p>
            <a:pPr lvl="0" algn="just" eaLnBrk="0" fontAlgn="base" hangingPunct="0">
              <a:spcBef>
                <a:spcPct val="0"/>
              </a:spcBef>
              <a:spcAft>
                <a:spcPct val="0"/>
              </a:spcAft>
              <a:tabLst>
                <a:tab pos="5754688" algn="r"/>
              </a:tabLst>
            </a:pPr>
            <a:endParaRPr lang="tr-TR" altLang="tr-TR" sz="2400" dirty="0" smtClean="0">
              <a:ea typeface="Calibri" panose="020F0502020204030204" pitchFamily="34" charset="0"/>
              <a:cs typeface="Times New Roman" panose="02020603050405020304" pitchFamily="18" charset="0"/>
            </a:endParaRPr>
          </a:p>
        </p:txBody>
      </p:sp>
      <p:sp>
        <p:nvSpPr>
          <p:cNvPr id="2" name="AutoShape 2" descr="Albert Mehrabian's 7-38-55 Rule of Personal Communication - Right Attitud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Albert Mehrabian's 7-38-55 Rule of Personal Communication - Right Attitud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2" descr="The 3 Types Of Learner Feedback: Tools And Goals - eLearning Industr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4" descr="The 3 Types Of Learner Feedback: Tools And Goals - eLearning Industr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8" name="Resim 7"/>
          <p:cNvPicPr>
            <a:picLocks noChangeAspect="1"/>
          </p:cNvPicPr>
          <p:nvPr/>
        </p:nvPicPr>
        <p:blipFill>
          <a:blip r:embed="rId6"/>
          <a:stretch>
            <a:fillRect/>
          </a:stretch>
        </p:blipFill>
        <p:spPr>
          <a:xfrm>
            <a:off x="6547791" y="2349016"/>
            <a:ext cx="4742871" cy="3542332"/>
          </a:xfrm>
          <a:prstGeom prst="rect">
            <a:avLst/>
          </a:prstGeom>
        </p:spPr>
      </p:pic>
    </p:spTree>
    <p:extLst>
      <p:ext uri="{BB962C8B-B14F-4D97-AF65-F5344CB8AC3E}">
        <p14:creationId xmlns:p14="http://schemas.microsoft.com/office/powerpoint/2010/main" val="11326277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25</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765175" y="1524008"/>
            <a:ext cx="10581354" cy="2708434"/>
          </a:xfrm>
          <a:prstGeom prst="rect">
            <a:avLst/>
          </a:prstGeom>
        </p:spPr>
        <p:txBody>
          <a:bodyPr wrap="square">
            <a:spAutoFit/>
          </a:bodyPr>
          <a:lstStyle/>
          <a:p>
            <a:pPr algn="ctr"/>
            <a:r>
              <a:rPr lang="tr-TR" sz="2800" b="1" dirty="0" smtClean="0"/>
              <a:t>Diğer İletişim Basamakları</a:t>
            </a:r>
          </a:p>
          <a:p>
            <a:pPr algn="ctr"/>
            <a:endParaRPr lang="tr-TR" sz="2800" b="1" dirty="0" smtClean="0"/>
          </a:p>
          <a:p>
            <a:pPr algn="ctr"/>
            <a:endParaRPr lang="tr-TR" b="1" dirty="0"/>
          </a:p>
          <a:p>
            <a:pPr marL="342900" lvl="0" indent="-342900">
              <a:buFont typeface="Arial" panose="020B0604020202020204" pitchFamily="34" charset="0"/>
              <a:buChar char="•"/>
            </a:pPr>
            <a:r>
              <a:rPr lang="tr-TR" sz="2400" dirty="0" smtClean="0"/>
              <a:t>Telefonla İletişim</a:t>
            </a:r>
          </a:p>
          <a:p>
            <a:pPr marL="342900" lvl="0" indent="-342900">
              <a:buFont typeface="Arial" panose="020B0604020202020204" pitchFamily="34" charset="0"/>
              <a:buChar char="•"/>
            </a:pPr>
            <a:r>
              <a:rPr lang="tr-TR" sz="2400" dirty="0" smtClean="0"/>
              <a:t>Yazılı İletişim</a:t>
            </a:r>
          </a:p>
          <a:p>
            <a:pPr marL="342900" lvl="0" indent="-342900">
              <a:buFont typeface="Arial" panose="020B0604020202020204" pitchFamily="34" charset="0"/>
              <a:buChar char="•"/>
            </a:pPr>
            <a:r>
              <a:rPr lang="tr-TR" sz="2400" dirty="0" smtClean="0"/>
              <a:t>Medya İletişimi</a:t>
            </a:r>
            <a:endParaRPr lang="tr-TR" sz="2400" dirty="0"/>
          </a:p>
          <a:p>
            <a:pPr lvl="0" algn="just" eaLnBrk="0" fontAlgn="base" hangingPunct="0">
              <a:spcBef>
                <a:spcPct val="0"/>
              </a:spcBef>
              <a:spcAft>
                <a:spcPct val="0"/>
              </a:spcAft>
              <a:tabLst>
                <a:tab pos="5754688" algn="r"/>
              </a:tabLst>
            </a:pPr>
            <a:endParaRPr lang="tr-TR" altLang="tr-TR" sz="2400" dirty="0" smtClean="0">
              <a:ea typeface="Calibri" panose="020F0502020204030204" pitchFamily="34" charset="0"/>
              <a:cs typeface="Times New Roman" panose="02020603050405020304" pitchFamily="18" charset="0"/>
            </a:endParaRPr>
          </a:p>
        </p:txBody>
      </p:sp>
      <p:sp>
        <p:nvSpPr>
          <p:cNvPr id="2" name="AutoShape 2" descr="Albert Mehrabian's 7-38-55 Rule of Personal Communication - Right Attitud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Albert Mehrabian's 7-38-55 Rule of Personal Communication - Right Attitud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2" descr="The 3 Types Of Learner Feedback: Tools And Goals - eLearning Industr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4" descr="The 3 Types Of Learner Feedback: Tools And Goals - eLearning Industr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9" name="Resim 8"/>
          <p:cNvPicPr>
            <a:picLocks noChangeAspect="1"/>
          </p:cNvPicPr>
          <p:nvPr/>
        </p:nvPicPr>
        <p:blipFill>
          <a:blip r:embed="rId6"/>
          <a:stretch>
            <a:fillRect/>
          </a:stretch>
        </p:blipFill>
        <p:spPr>
          <a:xfrm>
            <a:off x="4307487" y="2461800"/>
            <a:ext cx="6886642" cy="3253199"/>
          </a:xfrm>
          <a:prstGeom prst="rect">
            <a:avLst/>
          </a:prstGeom>
        </p:spPr>
      </p:pic>
    </p:spTree>
    <p:extLst>
      <p:ext uri="{BB962C8B-B14F-4D97-AF65-F5344CB8AC3E}">
        <p14:creationId xmlns:p14="http://schemas.microsoft.com/office/powerpoint/2010/main" val="4046458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26</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612775" y="1695301"/>
            <a:ext cx="10581354" cy="3908762"/>
          </a:xfrm>
          <a:prstGeom prst="rect">
            <a:avLst/>
          </a:prstGeom>
        </p:spPr>
        <p:txBody>
          <a:bodyPr wrap="square">
            <a:spAutoFit/>
          </a:bodyPr>
          <a:lstStyle/>
          <a:p>
            <a:pPr algn="ctr"/>
            <a:r>
              <a:rPr lang="tr-TR" sz="2800" b="1" dirty="0" smtClean="0"/>
              <a:t>İletişim Stratejisi Oluşturma ve Uygulamada </a:t>
            </a:r>
            <a:r>
              <a:rPr lang="tr-TR" sz="2800" b="1" dirty="0"/>
              <a:t>Y</a:t>
            </a:r>
            <a:r>
              <a:rPr lang="tr-TR" sz="2800" b="1" dirty="0" smtClean="0"/>
              <a:t>aşanan Zorluklar</a:t>
            </a:r>
          </a:p>
          <a:p>
            <a:pPr algn="ctr"/>
            <a:endParaRPr lang="tr-TR" sz="2800" b="1" dirty="0" smtClean="0"/>
          </a:p>
          <a:p>
            <a:pPr marL="342900" indent="-342900">
              <a:buFont typeface="Arial" panose="020B0604020202020204" pitchFamily="34" charset="0"/>
              <a:buChar char="•"/>
            </a:pPr>
            <a:r>
              <a:rPr lang="tr-TR" sz="2400" dirty="0"/>
              <a:t>Göçmenlerden Kaynaklanan Zorluklar</a:t>
            </a:r>
          </a:p>
          <a:p>
            <a:pPr marL="342900" indent="-342900">
              <a:buFont typeface="Arial" panose="020B0604020202020204" pitchFamily="34" charset="0"/>
              <a:buChar char="•"/>
            </a:pPr>
            <a:r>
              <a:rPr lang="tr-TR" sz="2400" dirty="0"/>
              <a:t>Çalışanlardan Kaynaklanan Zorluklar </a:t>
            </a:r>
          </a:p>
          <a:p>
            <a:pPr marL="342900" indent="-342900">
              <a:buFont typeface="Arial" panose="020B0604020202020204" pitchFamily="34" charset="0"/>
              <a:buChar char="•"/>
            </a:pPr>
            <a:r>
              <a:rPr lang="tr-TR" sz="2400" dirty="0"/>
              <a:t>Kurumsal Zorluklar </a:t>
            </a:r>
          </a:p>
          <a:p>
            <a:pPr marL="342900" indent="-342900">
              <a:buFont typeface="Arial" panose="020B0604020202020204" pitchFamily="34" charset="0"/>
              <a:buChar char="•"/>
            </a:pPr>
            <a:r>
              <a:rPr lang="tr-TR" sz="2400" dirty="0"/>
              <a:t>İşleyiş Temelli Sorunlar </a:t>
            </a:r>
          </a:p>
          <a:p>
            <a:pPr marL="342900" indent="-342900">
              <a:buFont typeface="Arial" panose="020B0604020202020204" pitchFamily="34" charset="0"/>
              <a:buChar char="•"/>
            </a:pPr>
            <a:r>
              <a:rPr lang="tr-TR" sz="2400" dirty="0"/>
              <a:t>Kurum Kültürü ve Kurumsal İletişim </a:t>
            </a:r>
            <a:endParaRPr lang="tr-TR" sz="2400" dirty="0" smtClean="0"/>
          </a:p>
          <a:p>
            <a:r>
              <a:rPr lang="tr-TR" sz="2400" dirty="0"/>
              <a:t> </a:t>
            </a:r>
            <a:r>
              <a:rPr lang="tr-TR" sz="2400" dirty="0" smtClean="0"/>
              <a:t>    Kaynaklı </a:t>
            </a:r>
            <a:r>
              <a:rPr lang="tr-TR" sz="2400" dirty="0"/>
              <a:t>Zorluklar</a:t>
            </a:r>
          </a:p>
          <a:p>
            <a:pPr marL="342900" indent="-342900">
              <a:buFont typeface="Arial" panose="020B0604020202020204" pitchFamily="34" charset="0"/>
              <a:buChar char="•"/>
            </a:pPr>
            <a:endParaRPr lang="tr-TR" sz="2400" b="1" dirty="0" smtClean="0"/>
          </a:p>
          <a:p>
            <a:pPr lvl="0" algn="just" eaLnBrk="0" fontAlgn="base" hangingPunct="0">
              <a:spcBef>
                <a:spcPct val="0"/>
              </a:spcBef>
              <a:spcAft>
                <a:spcPct val="0"/>
              </a:spcAft>
              <a:tabLst>
                <a:tab pos="5754688" algn="r"/>
              </a:tabLst>
            </a:pPr>
            <a:endParaRPr lang="tr-TR" altLang="tr-TR" sz="2400" dirty="0" smtClean="0">
              <a:ea typeface="Calibri" panose="020F0502020204030204" pitchFamily="34" charset="0"/>
              <a:cs typeface="Times New Roman" panose="02020603050405020304" pitchFamily="18" charset="0"/>
            </a:endParaRPr>
          </a:p>
        </p:txBody>
      </p:sp>
      <p:sp>
        <p:nvSpPr>
          <p:cNvPr id="2" name="AutoShape 2" descr="Albert Mehrabian's 7-38-55 Rule of Personal Communication - Right Attitud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Albert Mehrabian's 7-38-55 Rule of Personal Communication - Right Attitud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2" descr="The 3 Types Of Learner Feedback: Tools And Goals - eLearning Industr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4" descr="The 3 Types Of Learner Feedback: Tools And Goals - eLearning Industry"/>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8" name="Resim 7"/>
          <p:cNvPicPr>
            <a:picLocks noChangeAspect="1"/>
          </p:cNvPicPr>
          <p:nvPr/>
        </p:nvPicPr>
        <p:blipFill>
          <a:blip r:embed="rId6"/>
          <a:stretch>
            <a:fillRect/>
          </a:stretch>
        </p:blipFill>
        <p:spPr>
          <a:xfrm>
            <a:off x="6373906" y="2575074"/>
            <a:ext cx="4787713" cy="2872628"/>
          </a:xfrm>
          <a:prstGeom prst="rect">
            <a:avLst/>
          </a:prstGeom>
        </p:spPr>
      </p:pic>
    </p:spTree>
    <p:extLst>
      <p:ext uri="{BB962C8B-B14F-4D97-AF65-F5344CB8AC3E}">
        <p14:creationId xmlns:p14="http://schemas.microsoft.com/office/powerpoint/2010/main" val="36245216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Resim 9">
            <a:extLst>
              <a:ext uri="{FF2B5EF4-FFF2-40B4-BE49-F238E27FC236}">
                <a16:creationId xmlns:a16="http://schemas.microsoft.com/office/drawing/2014/main" id="{519ECA7B-AB2C-DA25-A6BC-34600899BBFD}"/>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11345" y="6116644"/>
            <a:ext cx="448545"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27</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 name="Başlık 1">
            <a:extLst>
              <a:ext uri="{FF2B5EF4-FFF2-40B4-BE49-F238E27FC236}">
                <a16:creationId xmlns:a16="http://schemas.microsoft.com/office/drawing/2014/main" id="{6428B575-0ACB-0AD3-66EF-892A676501AA}"/>
              </a:ext>
            </a:extLst>
          </p:cNvPr>
          <p:cNvSpPr txBox="1">
            <a:spLocks/>
          </p:cNvSpPr>
          <p:nvPr/>
        </p:nvSpPr>
        <p:spPr>
          <a:xfrm>
            <a:off x="1021079" y="1730327"/>
            <a:ext cx="10134601" cy="381234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endParaRPr lang="tr-TR" sz="2800" dirty="0">
              <a:latin typeface="+mn-lt"/>
            </a:endParaRPr>
          </a:p>
        </p:txBody>
      </p:sp>
      <p:pic>
        <p:nvPicPr>
          <p:cNvPr id="3" name="Resim 2">
            <a:extLst>
              <a:ext uri="{FF2B5EF4-FFF2-40B4-BE49-F238E27FC236}">
                <a16:creationId xmlns:a16="http://schemas.microsoft.com/office/drawing/2014/main" id="{2D64E5DC-4E4A-0B56-A644-2099F95C4B51}"/>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1" name="10 Dikdörtgen"/>
          <p:cNvSpPr/>
          <p:nvPr/>
        </p:nvSpPr>
        <p:spPr>
          <a:xfrm>
            <a:off x="7416192" y="5637015"/>
            <a:ext cx="3704412" cy="369332"/>
          </a:xfrm>
          <a:prstGeom prst="rect">
            <a:avLst/>
          </a:prstGeom>
        </p:spPr>
        <p:txBody>
          <a:bodyPr wrap="square">
            <a:spAutoFit/>
          </a:bodyPr>
          <a:lstStyle/>
          <a:p>
            <a:r>
              <a:rPr lang="tr-TR" b="1" dirty="0"/>
              <a:t>www.instagram.com/commigration1</a:t>
            </a:r>
          </a:p>
        </p:txBody>
      </p:sp>
      <p:sp>
        <p:nvSpPr>
          <p:cNvPr id="13" name="12 Dikdörtgen"/>
          <p:cNvSpPr/>
          <p:nvPr/>
        </p:nvSpPr>
        <p:spPr>
          <a:xfrm>
            <a:off x="774027" y="5650187"/>
            <a:ext cx="3640612" cy="369332"/>
          </a:xfrm>
          <a:prstGeom prst="rect">
            <a:avLst/>
          </a:prstGeom>
        </p:spPr>
        <p:txBody>
          <a:bodyPr wrap="none">
            <a:spAutoFit/>
          </a:bodyPr>
          <a:lstStyle/>
          <a:p>
            <a:r>
              <a:rPr lang="tr-TR" b="1" dirty="0"/>
              <a:t>www.youtube.com/@commigration</a:t>
            </a:r>
          </a:p>
        </p:txBody>
      </p:sp>
      <p:sp>
        <p:nvSpPr>
          <p:cNvPr id="14" name="13 Dikdörtgen"/>
          <p:cNvSpPr/>
          <p:nvPr/>
        </p:nvSpPr>
        <p:spPr>
          <a:xfrm>
            <a:off x="4247669" y="2301799"/>
            <a:ext cx="3391087" cy="461665"/>
          </a:xfrm>
          <a:prstGeom prst="rect">
            <a:avLst/>
          </a:prstGeom>
        </p:spPr>
        <p:txBody>
          <a:bodyPr wrap="square">
            <a:spAutoFit/>
          </a:bodyPr>
          <a:lstStyle/>
          <a:p>
            <a:r>
              <a:rPr lang="tr-TR" sz="2400" b="1" i="1" u="sng" dirty="0"/>
              <a:t>www.</a:t>
            </a:r>
            <a:r>
              <a:rPr lang="tr-TR" sz="2400" b="1" i="1" u="sng" dirty="0" err="1"/>
              <a:t>commigration</a:t>
            </a:r>
            <a:r>
              <a:rPr lang="tr-TR" sz="2400" b="1" i="1" u="sng" dirty="0"/>
              <a:t>.com</a:t>
            </a:r>
          </a:p>
        </p:txBody>
      </p:sp>
      <p:sp>
        <p:nvSpPr>
          <p:cNvPr id="15" name="14 Metin kutusu"/>
          <p:cNvSpPr txBox="1"/>
          <p:nvPr/>
        </p:nvSpPr>
        <p:spPr>
          <a:xfrm>
            <a:off x="3291840" y="1195753"/>
            <a:ext cx="5303520" cy="1200329"/>
          </a:xfrm>
          <a:prstGeom prst="rect">
            <a:avLst/>
          </a:prstGeom>
          <a:noFill/>
        </p:spPr>
        <p:txBody>
          <a:bodyPr wrap="square" rtlCol="0">
            <a:spAutoFit/>
          </a:bodyPr>
          <a:lstStyle/>
          <a:p>
            <a:pPr algn="ctr"/>
            <a:r>
              <a:rPr lang="tr-TR" sz="2400" b="1" dirty="0"/>
              <a:t>Projemizi web sitemizden ve sosyal medya platformlarından takip edebilirsiniz.</a:t>
            </a:r>
          </a:p>
        </p:txBody>
      </p:sp>
      <p:pic>
        <p:nvPicPr>
          <p:cNvPr id="5" name="Resim 4">
            <a:extLst>
              <a:ext uri="{FF2B5EF4-FFF2-40B4-BE49-F238E27FC236}">
                <a16:creationId xmlns:a16="http://schemas.microsoft.com/office/drawing/2014/main" id="{385B40E7-881D-6A80-9172-761C2A7E601F}"/>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414190" y="3334936"/>
            <a:ext cx="2360286" cy="2360286"/>
          </a:xfrm>
          <a:prstGeom prst="rect">
            <a:avLst/>
          </a:prstGeom>
        </p:spPr>
      </p:pic>
      <p:pic>
        <p:nvPicPr>
          <p:cNvPr id="8" name="Resim 7">
            <a:extLst>
              <a:ext uri="{FF2B5EF4-FFF2-40B4-BE49-F238E27FC236}">
                <a16:creationId xmlns:a16="http://schemas.microsoft.com/office/drawing/2014/main" id="{C62B0A29-5291-7A68-23D8-A6DF4B0FAC48}"/>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8164397" y="3276729"/>
            <a:ext cx="2360286" cy="2360286"/>
          </a:xfrm>
          <a:prstGeom prst="rect">
            <a:avLst/>
          </a:prstGeom>
        </p:spPr>
      </p:pic>
      <p:pic>
        <p:nvPicPr>
          <p:cNvPr id="16" name="Resim 15">
            <a:extLst>
              <a:ext uri="{FF2B5EF4-FFF2-40B4-BE49-F238E27FC236}">
                <a16:creationId xmlns:a16="http://schemas.microsoft.com/office/drawing/2014/main" id="{7E0E5A41-CCA8-CEF2-BF8C-2966592E0AA9}"/>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4662795" y="2753517"/>
            <a:ext cx="2560834" cy="2560834"/>
          </a:xfrm>
          <a:prstGeom prst="rect">
            <a:avLst/>
          </a:prstGeom>
        </p:spPr>
      </p:pic>
      <p:cxnSp>
        <p:nvCxnSpPr>
          <p:cNvPr id="18" name="Düz Bağlayıcı 17">
            <a:extLst>
              <a:ext uri="{FF2B5EF4-FFF2-40B4-BE49-F238E27FC236}">
                <a16:creationId xmlns:a16="http://schemas.microsoft.com/office/drawing/2014/main" id="{6906F906-578E-7CDE-9871-D084CFD47B9D}"/>
              </a:ext>
            </a:extLst>
          </p:cNvPr>
          <p:cNvCxnSpPr>
            <a:cxnSpLocks/>
          </p:cNvCxnSpPr>
          <p:nvPr/>
        </p:nvCxnSpPr>
        <p:spPr>
          <a:xfrm>
            <a:off x="4247669" y="3429000"/>
            <a:ext cx="0" cy="1762125"/>
          </a:xfrm>
          <a:prstGeom prst="line">
            <a:avLst/>
          </a:prstGeom>
        </p:spPr>
        <p:style>
          <a:lnRef idx="1">
            <a:schemeClr val="dk1"/>
          </a:lnRef>
          <a:fillRef idx="0">
            <a:schemeClr val="dk1"/>
          </a:fillRef>
          <a:effectRef idx="0">
            <a:schemeClr val="dk1"/>
          </a:effectRef>
          <a:fontRef idx="minor">
            <a:schemeClr val="tx1"/>
          </a:fontRef>
        </p:style>
      </p:cxnSp>
      <p:cxnSp>
        <p:nvCxnSpPr>
          <p:cNvPr id="19" name="Düz Bağlayıcı 18">
            <a:extLst>
              <a:ext uri="{FF2B5EF4-FFF2-40B4-BE49-F238E27FC236}">
                <a16:creationId xmlns:a16="http://schemas.microsoft.com/office/drawing/2014/main" id="{99B94C1C-C033-319A-0442-AFFD1C1594FA}"/>
              </a:ext>
            </a:extLst>
          </p:cNvPr>
          <p:cNvCxnSpPr>
            <a:cxnSpLocks/>
          </p:cNvCxnSpPr>
          <p:nvPr/>
        </p:nvCxnSpPr>
        <p:spPr>
          <a:xfrm>
            <a:off x="7638756" y="3415828"/>
            <a:ext cx="0" cy="177529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73861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3</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249382" y="1295790"/>
            <a:ext cx="11734142" cy="954107"/>
          </a:xfrm>
          <a:prstGeom prst="rect">
            <a:avLst/>
          </a:prstGeom>
        </p:spPr>
        <p:txBody>
          <a:bodyPr wrap="square">
            <a:spAutoFit/>
          </a:bodyPr>
          <a:lstStyle/>
          <a:p>
            <a:pPr algn="ctr"/>
            <a:r>
              <a:rPr lang="tr-TR" sz="2800" b="1" dirty="0" smtClean="0"/>
              <a:t>Çıkış Noktası</a:t>
            </a:r>
          </a:p>
          <a:p>
            <a:pPr algn="just"/>
            <a:endParaRPr lang="tr-TR" sz="2800" dirty="0"/>
          </a:p>
        </p:txBody>
      </p:sp>
      <p:pic>
        <p:nvPicPr>
          <p:cNvPr id="2" name="Resim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39289" y="1851220"/>
            <a:ext cx="6522722" cy="4105782"/>
          </a:xfrm>
          <a:prstGeom prst="rect">
            <a:avLst/>
          </a:prstGeom>
        </p:spPr>
      </p:pic>
    </p:spTree>
    <p:extLst>
      <p:ext uri="{BB962C8B-B14F-4D97-AF65-F5344CB8AC3E}">
        <p14:creationId xmlns:p14="http://schemas.microsoft.com/office/powerpoint/2010/main" val="22340334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4</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443346" y="1603715"/>
            <a:ext cx="10598728" cy="3539430"/>
          </a:xfrm>
          <a:prstGeom prst="rect">
            <a:avLst/>
          </a:prstGeom>
        </p:spPr>
        <p:txBody>
          <a:bodyPr wrap="square">
            <a:spAutoFit/>
          </a:bodyPr>
          <a:lstStyle/>
          <a:p>
            <a:pPr algn="ctr"/>
            <a:r>
              <a:rPr lang="tr-TR" sz="2800" b="1" dirty="0" smtClean="0"/>
              <a:t>Yararlanılan Veriler</a:t>
            </a:r>
          </a:p>
          <a:p>
            <a:pPr marL="457200" indent="-457200" algn="just">
              <a:buFont typeface="Arial" panose="020B0604020202020204" pitchFamily="34" charset="0"/>
              <a:buChar char="•"/>
            </a:pPr>
            <a:r>
              <a:rPr lang="tr-TR" sz="2800" dirty="0" smtClean="0"/>
              <a:t>Göç yönetiminden sorumlu kurumlarının mevzuatı ve işleyişlerinde benzeşen ve ayrışan noktalar.</a:t>
            </a:r>
          </a:p>
          <a:p>
            <a:pPr marL="457200" indent="-457200" algn="just">
              <a:buFont typeface="Arial" panose="020B0604020202020204" pitchFamily="34" charset="0"/>
              <a:buChar char="•"/>
            </a:pPr>
            <a:endParaRPr lang="tr-TR" sz="2800" dirty="0"/>
          </a:p>
          <a:p>
            <a:pPr marL="457200" indent="-457200" algn="just">
              <a:buFont typeface="Arial" panose="020B0604020202020204" pitchFamily="34" charset="0"/>
              <a:buChar char="•"/>
            </a:pPr>
            <a:r>
              <a:rPr lang="tr-TR" sz="2800" dirty="0" smtClean="0"/>
              <a:t>Göçmenler ve çalışanlarla, yaşadıkları deneyimler üzerinden yapılan görüşmeler ve uygulanan hizmet kalitesi değerlendirme anketleri (n:135/117)</a:t>
            </a:r>
          </a:p>
          <a:p>
            <a:pPr algn="just"/>
            <a:endParaRPr lang="tr-TR" sz="2800" dirty="0"/>
          </a:p>
        </p:txBody>
      </p:sp>
    </p:spTree>
    <p:extLst>
      <p:ext uri="{BB962C8B-B14F-4D97-AF65-F5344CB8AC3E}">
        <p14:creationId xmlns:p14="http://schemas.microsoft.com/office/powerpoint/2010/main" val="28079787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5</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318310" y="1263443"/>
            <a:ext cx="10875819" cy="4278094"/>
          </a:xfrm>
          <a:prstGeom prst="rect">
            <a:avLst/>
          </a:prstGeom>
        </p:spPr>
        <p:txBody>
          <a:bodyPr wrap="square">
            <a:spAutoFit/>
          </a:bodyPr>
          <a:lstStyle/>
          <a:p>
            <a:pPr algn="ctr"/>
            <a:r>
              <a:rPr lang="tr-TR" sz="2800" b="1" dirty="0" smtClean="0"/>
              <a:t>Yararlanılan Veriler</a:t>
            </a:r>
          </a:p>
          <a:p>
            <a:pPr algn="ctr"/>
            <a:endParaRPr lang="tr-TR" sz="2800" b="1" dirty="0" smtClean="0"/>
          </a:p>
          <a:p>
            <a:r>
              <a:rPr lang="tr-TR" sz="2400" b="1" dirty="0" smtClean="0"/>
              <a:t>Çalışanlar ve Göçmenler Arasındaki İletişimi Olumsuz Etkileyen Ortak Faktörler:</a:t>
            </a:r>
          </a:p>
          <a:p>
            <a:pPr marL="285750" indent="-285750" algn="just">
              <a:buFont typeface="Arial" panose="020B0604020202020204" pitchFamily="34" charset="0"/>
              <a:buChar char="•"/>
            </a:pPr>
            <a:r>
              <a:rPr lang="tr-TR" sz="2400" dirty="0"/>
              <a:t>D</a:t>
            </a:r>
            <a:r>
              <a:rPr lang="tr-TR" sz="2400" dirty="0" smtClean="0"/>
              <a:t>üzensiz </a:t>
            </a:r>
            <a:r>
              <a:rPr lang="tr-TR" sz="2400" dirty="0"/>
              <a:t>göçmenler </a:t>
            </a:r>
            <a:r>
              <a:rPr lang="tr-TR" sz="2400" dirty="0" smtClean="0"/>
              <a:t>X Düzenli göçmenler</a:t>
            </a:r>
          </a:p>
          <a:p>
            <a:pPr marL="285750" indent="-285750" algn="just">
              <a:buFont typeface="Arial" panose="020B0604020202020204" pitchFamily="34" charset="0"/>
              <a:buChar char="•"/>
            </a:pPr>
            <a:r>
              <a:rPr lang="tr-TR" sz="2400" dirty="0"/>
              <a:t>Y</a:t>
            </a:r>
            <a:r>
              <a:rPr lang="tr-TR" sz="2400" dirty="0" smtClean="0"/>
              <a:t>anlış bilgilendirilme kaynaklı dayanaksız beklentiler</a:t>
            </a:r>
            <a:endParaRPr lang="tr-TR" sz="2400" dirty="0"/>
          </a:p>
          <a:p>
            <a:pPr marL="285750" lvl="0" indent="-285750" algn="just">
              <a:buFont typeface="Arial" panose="020B0604020202020204" pitchFamily="34" charset="0"/>
              <a:buChar char="•"/>
            </a:pPr>
            <a:r>
              <a:rPr lang="tr-TR" sz="2400" dirty="0" smtClean="0"/>
              <a:t>Göçmenlerin </a:t>
            </a:r>
            <a:r>
              <a:rPr lang="tr-TR" sz="2400" dirty="0"/>
              <a:t>talepleri konusunda ısrarcı </a:t>
            </a:r>
            <a:r>
              <a:rPr lang="tr-TR" sz="2400" dirty="0" smtClean="0"/>
              <a:t>davranışları</a:t>
            </a:r>
            <a:endParaRPr lang="tr-TR" sz="2400" dirty="0"/>
          </a:p>
          <a:p>
            <a:pPr marL="285750" lvl="0" indent="-285750" algn="just">
              <a:buFont typeface="Arial" panose="020B0604020202020204" pitchFamily="34" charset="0"/>
              <a:buChar char="•"/>
            </a:pPr>
            <a:r>
              <a:rPr lang="tr-TR" sz="2400" dirty="0" smtClean="0"/>
              <a:t>Kültürel farklılıklara dair düşük farkındalık</a:t>
            </a:r>
          </a:p>
          <a:p>
            <a:pPr marL="285750" lvl="0" indent="-285750" algn="just">
              <a:buFont typeface="Arial" panose="020B0604020202020204" pitchFamily="34" charset="0"/>
              <a:buChar char="•"/>
            </a:pPr>
            <a:r>
              <a:rPr lang="tr-TR" sz="2400" dirty="0" smtClean="0"/>
              <a:t>Resmi </a:t>
            </a:r>
            <a:r>
              <a:rPr lang="tr-TR" sz="2400" dirty="0"/>
              <a:t>bilgi </a:t>
            </a:r>
            <a:r>
              <a:rPr lang="tr-TR" sz="2400" dirty="0" smtClean="0"/>
              <a:t>kanallarının, </a:t>
            </a:r>
            <a:r>
              <a:rPr lang="tr-TR" sz="2400" dirty="0"/>
              <a:t>kültürel arabulucuların ve motivasyonu yüksek çalışanların eksikliği </a:t>
            </a:r>
            <a:endParaRPr lang="tr-TR" sz="2400" dirty="0" smtClean="0"/>
          </a:p>
          <a:p>
            <a:pPr marL="285750" lvl="0" indent="-285750" algn="just">
              <a:buFont typeface="Arial" panose="020B0604020202020204" pitchFamily="34" charset="0"/>
              <a:buChar char="•"/>
            </a:pPr>
            <a:r>
              <a:rPr lang="tr-TR" sz="2400" dirty="0" smtClean="0"/>
              <a:t>Kaygı temelli ifade eksikliği</a:t>
            </a:r>
          </a:p>
          <a:p>
            <a:pPr marL="285750" lvl="0" indent="-285750" algn="just">
              <a:buFont typeface="Arial" panose="020B0604020202020204" pitchFamily="34" charset="0"/>
              <a:buChar char="•"/>
            </a:pPr>
            <a:r>
              <a:rPr lang="tr-TR" sz="2400" dirty="0" smtClean="0"/>
              <a:t>Çalışanların </a:t>
            </a:r>
            <a:r>
              <a:rPr lang="tr-TR" sz="2400" dirty="0"/>
              <a:t>göçmenlere ilişkin </a:t>
            </a:r>
            <a:r>
              <a:rPr lang="tr-TR" sz="2400" dirty="0" smtClean="0"/>
              <a:t>algıları</a:t>
            </a:r>
            <a:endParaRPr lang="tr-TR" sz="2800" dirty="0"/>
          </a:p>
        </p:txBody>
      </p:sp>
    </p:spTree>
    <p:extLst>
      <p:ext uri="{BB962C8B-B14F-4D97-AF65-F5344CB8AC3E}">
        <p14:creationId xmlns:p14="http://schemas.microsoft.com/office/powerpoint/2010/main" val="33727179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6</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582104" y="1451316"/>
            <a:ext cx="10612026" cy="4278094"/>
          </a:xfrm>
          <a:prstGeom prst="rect">
            <a:avLst/>
          </a:prstGeom>
        </p:spPr>
        <p:txBody>
          <a:bodyPr wrap="square">
            <a:spAutoFit/>
          </a:bodyPr>
          <a:lstStyle/>
          <a:p>
            <a:pPr algn="ctr"/>
            <a:r>
              <a:rPr lang="tr-TR" sz="2800" b="1" dirty="0" smtClean="0"/>
              <a:t>Amaç ve Kapsam</a:t>
            </a:r>
          </a:p>
          <a:p>
            <a:endParaRPr lang="tr-TR" sz="2800" b="1" dirty="0" smtClean="0"/>
          </a:p>
          <a:p>
            <a:pPr marL="342900" indent="-342900" algn="just">
              <a:buFont typeface="Arial" panose="020B0604020202020204" pitchFamily="34" charset="0"/>
              <a:buChar char="•"/>
            </a:pPr>
            <a:r>
              <a:rPr lang="tr-TR" sz="2400" dirty="0" smtClean="0"/>
              <a:t>Göçmenlerle </a:t>
            </a:r>
            <a:r>
              <a:rPr lang="tr-TR" sz="2400" dirty="0"/>
              <a:t>Etkileşim İletişim </a:t>
            </a:r>
            <a:r>
              <a:rPr lang="tr-TR" sz="2400" dirty="0" smtClean="0"/>
              <a:t>Stratejisi, </a:t>
            </a:r>
            <a:r>
              <a:rPr lang="tr-TR" sz="2400" dirty="0"/>
              <a:t>göçmenlerle göç alanında çalışan kamu personeli arasında yaşanması muhtemel tüm iletişim şekillerine bir standart getirmeyi hedefler. </a:t>
            </a:r>
            <a:endParaRPr lang="tr-TR" sz="2400" dirty="0" smtClean="0"/>
          </a:p>
          <a:p>
            <a:pPr marL="342900" indent="-342900" algn="just">
              <a:buFont typeface="Arial" panose="020B0604020202020204" pitchFamily="34" charset="0"/>
              <a:buChar char="•"/>
            </a:pPr>
            <a:endParaRPr lang="tr-TR" sz="2400" dirty="0" smtClean="0"/>
          </a:p>
          <a:p>
            <a:pPr marL="342900" indent="-342900" algn="just">
              <a:buFont typeface="Arial" panose="020B0604020202020204" pitchFamily="34" charset="0"/>
              <a:buChar char="•"/>
            </a:pPr>
            <a:r>
              <a:rPr lang="tr-TR" sz="2400" dirty="0" smtClean="0"/>
              <a:t>Bu </a:t>
            </a:r>
            <a:r>
              <a:rPr lang="tr-TR" sz="2400" dirty="0"/>
              <a:t>standartları insan hakları ve evrensel etik değerler çerçevesinde ele almayı amaçlar</a:t>
            </a:r>
            <a:r>
              <a:rPr lang="tr-TR" sz="2400" dirty="0" smtClean="0"/>
              <a:t>.</a:t>
            </a:r>
          </a:p>
          <a:p>
            <a:pPr marL="342900" indent="-342900" algn="just">
              <a:buFont typeface="Arial" panose="020B0604020202020204" pitchFamily="34" charset="0"/>
              <a:buChar char="•"/>
            </a:pPr>
            <a:endParaRPr lang="tr-TR" sz="2400" dirty="0" smtClean="0"/>
          </a:p>
          <a:p>
            <a:pPr marL="342900" indent="-342900" algn="just">
              <a:buFont typeface="Arial" panose="020B0604020202020204" pitchFamily="34" charset="0"/>
              <a:buChar char="•"/>
            </a:pPr>
            <a:r>
              <a:rPr lang="tr-TR" sz="2400" dirty="0" smtClean="0"/>
              <a:t>Strateji, uygulayıcısına birtakım ölçütler yükleyerek iletişimin boyutunu ve kapsamını kontrol altında tutmayı sağlar.</a:t>
            </a:r>
            <a:endParaRPr lang="tr-TR" sz="2400" dirty="0"/>
          </a:p>
        </p:txBody>
      </p:sp>
    </p:spTree>
    <p:extLst>
      <p:ext uri="{BB962C8B-B14F-4D97-AF65-F5344CB8AC3E}">
        <p14:creationId xmlns:p14="http://schemas.microsoft.com/office/powerpoint/2010/main" val="19310117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7</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582103" y="1451316"/>
            <a:ext cx="10312319" cy="3194721"/>
          </a:xfrm>
          <a:prstGeom prst="rect">
            <a:avLst/>
          </a:prstGeom>
        </p:spPr>
        <p:txBody>
          <a:bodyPr wrap="square">
            <a:spAutoFit/>
          </a:bodyPr>
          <a:lstStyle/>
          <a:p>
            <a:pPr algn="ctr">
              <a:lnSpc>
                <a:spcPct val="110000"/>
              </a:lnSpc>
            </a:pPr>
            <a:r>
              <a:rPr lang="tr-TR" sz="2800" b="1" dirty="0"/>
              <a:t>İletişimde </a:t>
            </a:r>
            <a:r>
              <a:rPr lang="tr-TR" sz="2800" b="1" dirty="0" smtClean="0"/>
              <a:t>Benimsenen Yaklaşımlar</a:t>
            </a:r>
          </a:p>
          <a:p>
            <a:pPr algn="just">
              <a:lnSpc>
                <a:spcPct val="110000"/>
              </a:lnSpc>
            </a:pPr>
            <a:endParaRPr lang="tr-TR" sz="2800" b="1" dirty="0"/>
          </a:p>
          <a:p>
            <a:pPr marL="457200" indent="-457200">
              <a:buFont typeface="Arial" panose="020B0604020202020204" pitchFamily="34" charset="0"/>
              <a:buChar char="•"/>
            </a:pPr>
            <a:r>
              <a:rPr lang="tr-TR" sz="2800" dirty="0"/>
              <a:t>Devlet </a:t>
            </a:r>
            <a:r>
              <a:rPr lang="tr-TR" sz="2800" dirty="0" err="1" smtClean="0"/>
              <a:t>Temsiliyeti</a:t>
            </a:r>
            <a:endParaRPr lang="tr-TR" sz="2800" dirty="0" smtClean="0"/>
          </a:p>
          <a:p>
            <a:pPr marL="457200" indent="-457200">
              <a:buFont typeface="Arial" panose="020B0604020202020204" pitchFamily="34" charset="0"/>
              <a:buChar char="•"/>
            </a:pPr>
            <a:r>
              <a:rPr lang="tr-TR" sz="2800" dirty="0" smtClean="0"/>
              <a:t>Profesyonel </a:t>
            </a:r>
            <a:r>
              <a:rPr lang="tr-TR" sz="2800" dirty="0"/>
              <a:t>Yaklaşım </a:t>
            </a:r>
          </a:p>
          <a:p>
            <a:pPr marL="457200" indent="-457200">
              <a:buFont typeface="Arial" panose="020B0604020202020204" pitchFamily="34" charset="0"/>
              <a:buChar char="•"/>
            </a:pPr>
            <a:r>
              <a:rPr lang="tr-TR" sz="2800" dirty="0"/>
              <a:t>Çözüm Odaklı Yaklaşım </a:t>
            </a:r>
          </a:p>
          <a:p>
            <a:pPr marL="457200" indent="-457200">
              <a:buFont typeface="Arial" panose="020B0604020202020204" pitchFamily="34" charset="0"/>
              <a:buChar char="•"/>
            </a:pPr>
            <a:r>
              <a:rPr lang="tr-TR" sz="2800" dirty="0" err="1"/>
              <a:t>Empatik</a:t>
            </a:r>
            <a:r>
              <a:rPr lang="tr-TR" sz="2800" dirty="0"/>
              <a:t> Yaklaşım</a:t>
            </a:r>
          </a:p>
          <a:p>
            <a:pPr marL="457200" indent="-457200">
              <a:buFont typeface="Arial" panose="020B0604020202020204" pitchFamily="34" charset="0"/>
              <a:buChar char="•"/>
            </a:pPr>
            <a:r>
              <a:rPr lang="tr-TR" sz="2800" dirty="0"/>
              <a:t>Kültürel Farklılıkların Ele Alınışı</a:t>
            </a:r>
          </a:p>
        </p:txBody>
      </p:sp>
      <p:pic>
        <p:nvPicPr>
          <p:cNvPr id="4" name="Resim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45152" y="2500034"/>
            <a:ext cx="2253329" cy="3398464"/>
          </a:xfrm>
          <a:prstGeom prst="rect">
            <a:avLst/>
          </a:prstGeom>
        </p:spPr>
      </p:pic>
    </p:spTree>
    <p:extLst>
      <p:ext uri="{BB962C8B-B14F-4D97-AF65-F5344CB8AC3E}">
        <p14:creationId xmlns:p14="http://schemas.microsoft.com/office/powerpoint/2010/main" val="24038065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8</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582104" y="1451316"/>
            <a:ext cx="10782582" cy="2105192"/>
          </a:xfrm>
          <a:prstGeom prst="rect">
            <a:avLst/>
          </a:prstGeom>
        </p:spPr>
        <p:txBody>
          <a:bodyPr wrap="square">
            <a:spAutoFit/>
          </a:bodyPr>
          <a:lstStyle/>
          <a:p>
            <a:pPr algn="ctr">
              <a:lnSpc>
                <a:spcPct val="110000"/>
              </a:lnSpc>
            </a:pPr>
            <a:r>
              <a:rPr lang="tr-TR" sz="2800" b="1" dirty="0"/>
              <a:t>İletişimde benimsenen yaklaşımlar</a:t>
            </a:r>
          </a:p>
          <a:p>
            <a:endParaRPr lang="tr-TR" sz="2400" b="1" dirty="0" smtClean="0"/>
          </a:p>
          <a:p>
            <a:r>
              <a:rPr lang="tr-TR" sz="2400" b="1" dirty="0" smtClean="0"/>
              <a:t>Devlet </a:t>
            </a:r>
            <a:r>
              <a:rPr lang="tr-TR" sz="2400" b="1" dirty="0" err="1" smtClean="0"/>
              <a:t>Temsiliyeti</a:t>
            </a:r>
            <a:endParaRPr lang="tr-TR" sz="2400" b="1" dirty="0" smtClean="0"/>
          </a:p>
          <a:p>
            <a:pPr algn="just"/>
            <a:r>
              <a:rPr lang="tr-TR" sz="2400" dirty="0" smtClean="0"/>
              <a:t>Ulusal X Uluslararası</a:t>
            </a:r>
          </a:p>
          <a:p>
            <a:endParaRPr lang="tr-TR" sz="2800" dirty="0" smtClean="0"/>
          </a:p>
        </p:txBody>
      </p:sp>
      <p:pic>
        <p:nvPicPr>
          <p:cNvPr id="2" name="Resim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87575" y="2123090"/>
            <a:ext cx="3877216" cy="3524742"/>
          </a:xfrm>
          <a:prstGeom prst="rect">
            <a:avLst/>
          </a:prstGeom>
        </p:spPr>
      </p:pic>
    </p:spTree>
    <p:extLst>
      <p:ext uri="{BB962C8B-B14F-4D97-AF65-F5344CB8AC3E}">
        <p14:creationId xmlns:p14="http://schemas.microsoft.com/office/powerpoint/2010/main" val="15623301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a16="http://schemas.microsoft.com/office/drawing/2014/main" id="{DF058F8D-55D7-6968-F843-5AF6890291A9}"/>
              </a:ext>
            </a:extLst>
          </p:cNvPr>
          <p:cNvPicPr>
            <a:picLocks noChangeAspect="1"/>
          </p:cNvPicPr>
          <p:nvPr/>
        </p:nvPicPr>
        <p:blipFill rotWithShape="1">
          <a:blip r:embed="rId3">
            <a:extLst>
              <a:ext uri="{28A0092B-C50C-407E-A947-70E740481C1C}">
                <a14:useLocalDpi xmlns:a14="http://schemas.microsoft.com/office/drawing/2010/main" val="0"/>
              </a:ext>
            </a:extLst>
          </a:blip>
          <a:srcRect l="681"/>
          <a:stretch/>
        </p:blipFill>
        <p:spPr>
          <a:xfrm>
            <a:off x="1" y="0"/>
            <a:ext cx="12192000" cy="1122363"/>
          </a:xfrm>
          <a:prstGeom prst="rect">
            <a:avLst/>
          </a:prstGeom>
          <a:ln>
            <a:noFill/>
          </a:ln>
          <a:effectLst>
            <a:outerShdw blurRad="190500" algn="tl" rotWithShape="0">
              <a:srgbClr val="000000">
                <a:alpha val="70000"/>
              </a:srgbClr>
            </a:outerShdw>
          </a:effectLst>
        </p:spPr>
      </p:pic>
      <p:pic>
        <p:nvPicPr>
          <p:cNvPr id="7" name="Resim 6">
            <a:extLst>
              <a:ext uri="{FF2B5EF4-FFF2-40B4-BE49-F238E27FC236}">
                <a16:creationId xmlns:a16="http://schemas.microsoft.com/office/drawing/2014/main" id="{88EFBF78-825B-E51E-1C93-3FDAA696CC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4818" y="0"/>
            <a:ext cx="1122363" cy="1122363"/>
          </a:xfrm>
          <a:prstGeom prst="rect">
            <a:avLst/>
          </a:prstGeom>
        </p:spPr>
      </p:pic>
      <p:sp>
        <p:nvSpPr>
          <p:cNvPr id="12" name="Slayt Numarası Yer Tutucusu 1">
            <a:extLst>
              <a:ext uri="{FF2B5EF4-FFF2-40B4-BE49-F238E27FC236}">
                <a16:creationId xmlns:a16="http://schemas.microsoft.com/office/drawing/2014/main" id="{8672B684-8F5A-1C50-4186-B9777FB58C48}"/>
              </a:ext>
            </a:extLst>
          </p:cNvPr>
          <p:cNvSpPr>
            <a:spLocks noGrp="1"/>
          </p:cNvSpPr>
          <p:nvPr>
            <p:ph type="sldNum" sz="quarter" idx="12"/>
          </p:nvPr>
        </p:nvSpPr>
        <p:spPr>
          <a:xfrm>
            <a:off x="11194129" y="6116644"/>
            <a:ext cx="365761" cy="369331"/>
          </a:xfrm>
          <a:solidFill>
            <a:srgbClr val="39296F"/>
          </a:solidFill>
        </p:spPr>
        <p:txBody>
          <a:bodyPr/>
          <a:lstStyle/>
          <a:p>
            <a:pPr algn="ctr"/>
            <a:fld id="{186F37AB-23D9-4893-864B-45B1C99F6011}" type="slidenum">
              <a:rPr lang="tr-TR" sz="1000" b="1" smtClean="0">
                <a:solidFill>
                  <a:schemeClr val="bg1"/>
                </a:solidFill>
                <a:latin typeface="Tahoma" panose="020B0604030504040204" pitchFamily="34" charset="0"/>
                <a:ea typeface="Tahoma" panose="020B0604030504040204" pitchFamily="34" charset="0"/>
                <a:cs typeface="Tahoma" panose="020B0604030504040204" pitchFamily="34" charset="0"/>
              </a:rPr>
              <a:pPr algn="ctr"/>
              <a:t>9</a:t>
            </a:fld>
            <a:endParaRPr lang="tr-TR" sz="10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3" name="Resim 2">
            <a:extLst>
              <a:ext uri="{FF2B5EF4-FFF2-40B4-BE49-F238E27FC236}">
                <a16:creationId xmlns:a16="http://schemas.microsoft.com/office/drawing/2014/main" id="{A04539B0-DA9B-C16F-6F47-D67C242C4163}"/>
              </a:ext>
            </a:extLst>
          </p:cNvPr>
          <p:cNvPicPr>
            <a:picLocks noChangeAspect="1"/>
          </p:cNvPicPr>
          <p:nvPr/>
        </p:nvPicPr>
        <p:blipFill rotWithShape="1">
          <a:blip r:embed="rId5">
            <a:extLst>
              <a:ext uri="{28A0092B-C50C-407E-A947-70E740481C1C}">
                <a14:useLocalDpi xmlns:a14="http://schemas.microsoft.com/office/drawing/2010/main" val="0"/>
              </a:ext>
            </a:extLst>
          </a:blip>
          <a:srcRect l="5049" t="39195" r="5259" b="32680"/>
          <a:stretch/>
        </p:blipFill>
        <p:spPr>
          <a:xfrm>
            <a:off x="4127205" y="6116644"/>
            <a:ext cx="3937586" cy="705561"/>
          </a:xfrm>
          <a:prstGeom prst="rect">
            <a:avLst/>
          </a:prstGeom>
        </p:spPr>
      </p:pic>
      <p:sp>
        <p:nvSpPr>
          <p:cNvPr id="10" name="9 Dikdörtgen"/>
          <p:cNvSpPr/>
          <p:nvPr/>
        </p:nvSpPr>
        <p:spPr>
          <a:xfrm>
            <a:off x="940526" y="1409577"/>
            <a:ext cx="10398034" cy="4690515"/>
          </a:xfrm>
          <a:prstGeom prst="rect">
            <a:avLst/>
          </a:prstGeom>
        </p:spPr>
        <p:txBody>
          <a:bodyPr wrap="square">
            <a:spAutoFit/>
          </a:bodyPr>
          <a:lstStyle/>
          <a:p>
            <a:pPr algn="ctr">
              <a:lnSpc>
                <a:spcPct val="110000"/>
              </a:lnSpc>
            </a:pPr>
            <a:r>
              <a:rPr lang="tr-TR" sz="2800" b="1" dirty="0"/>
              <a:t>İletişimde benimsenen yaklaşımlar</a:t>
            </a:r>
          </a:p>
          <a:p>
            <a:endParaRPr lang="tr-TR" sz="2400" b="1" dirty="0" smtClean="0"/>
          </a:p>
          <a:p>
            <a:r>
              <a:rPr lang="tr-TR" sz="2400" b="1" dirty="0" smtClean="0"/>
              <a:t>Profesyonel Yaklaşım</a:t>
            </a:r>
          </a:p>
          <a:p>
            <a:pPr marL="342900" indent="-342900">
              <a:buFont typeface="Arial" panose="020B0604020202020204" pitchFamily="34" charset="0"/>
              <a:buChar char="•"/>
            </a:pPr>
            <a:r>
              <a:rPr lang="tr-TR" sz="2400" dirty="0" smtClean="0"/>
              <a:t>İş Odaklılık</a:t>
            </a:r>
          </a:p>
          <a:p>
            <a:pPr marL="342900" indent="-342900">
              <a:buFont typeface="Arial" panose="020B0604020202020204" pitchFamily="34" charset="0"/>
              <a:buChar char="•"/>
            </a:pPr>
            <a:r>
              <a:rPr lang="tr-TR" sz="2400" dirty="0" smtClean="0"/>
              <a:t>Yetki Karmaşası</a:t>
            </a:r>
          </a:p>
          <a:p>
            <a:pPr marL="342900" indent="-342900">
              <a:buFont typeface="Arial" panose="020B0604020202020204" pitchFamily="34" charset="0"/>
              <a:buChar char="•"/>
            </a:pPr>
            <a:r>
              <a:rPr lang="tr-TR" sz="2400" dirty="0" smtClean="0"/>
              <a:t>Bilgi Eksikliği</a:t>
            </a:r>
          </a:p>
          <a:p>
            <a:pPr marL="342900" indent="-342900">
              <a:buFont typeface="Arial" panose="020B0604020202020204" pitchFamily="34" charset="0"/>
              <a:buChar char="•"/>
            </a:pPr>
            <a:r>
              <a:rPr lang="tr-TR" sz="2400" dirty="0" smtClean="0"/>
              <a:t>Donanım</a:t>
            </a:r>
          </a:p>
          <a:p>
            <a:pPr marL="342900" indent="-342900">
              <a:buFont typeface="Arial" panose="020B0604020202020204" pitchFamily="34" charset="0"/>
              <a:buChar char="•"/>
            </a:pPr>
            <a:r>
              <a:rPr lang="tr-TR" sz="2400" dirty="0" smtClean="0"/>
              <a:t>Değer Yargıları</a:t>
            </a:r>
          </a:p>
          <a:p>
            <a:pPr marL="342900" indent="-342900">
              <a:buFont typeface="Arial" panose="020B0604020202020204" pitchFamily="34" charset="0"/>
              <a:buChar char="•"/>
            </a:pPr>
            <a:r>
              <a:rPr lang="tr-TR" sz="2400" dirty="0" smtClean="0"/>
              <a:t>Kişiselleştirme</a:t>
            </a:r>
          </a:p>
          <a:p>
            <a:pPr marL="342900" indent="-342900">
              <a:buFont typeface="Arial" panose="020B0604020202020204" pitchFamily="34" charset="0"/>
              <a:buChar char="•"/>
            </a:pPr>
            <a:r>
              <a:rPr lang="tr-TR" sz="2400" dirty="0" smtClean="0"/>
              <a:t>Önyargılar</a:t>
            </a:r>
          </a:p>
          <a:p>
            <a:pPr marL="342900" indent="-342900">
              <a:buFont typeface="Arial" panose="020B0604020202020204" pitchFamily="34" charset="0"/>
              <a:buChar char="•"/>
            </a:pPr>
            <a:r>
              <a:rPr lang="tr-TR" sz="2400" dirty="0" smtClean="0"/>
              <a:t>Objektiflik</a:t>
            </a:r>
          </a:p>
          <a:p>
            <a:endParaRPr lang="tr-TR" sz="2800" dirty="0" smtClean="0"/>
          </a:p>
        </p:txBody>
      </p:sp>
      <p:pic>
        <p:nvPicPr>
          <p:cNvPr id="2" name="Resim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27519" y="2201033"/>
            <a:ext cx="4171408" cy="3340450"/>
          </a:xfrm>
          <a:prstGeom prst="rect">
            <a:avLst/>
          </a:prstGeom>
        </p:spPr>
      </p:pic>
    </p:spTree>
    <p:extLst>
      <p:ext uri="{BB962C8B-B14F-4D97-AF65-F5344CB8AC3E}">
        <p14:creationId xmlns:p14="http://schemas.microsoft.com/office/powerpoint/2010/main" val="27524566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38681</TotalTime>
  <Words>6141</Words>
  <Application>Microsoft Office PowerPoint</Application>
  <PresentationFormat>Geniş ekran</PresentationFormat>
  <Paragraphs>418</Paragraphs>
  <Slides>27</Slides>
  <Notes>27</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27</vt:i4>
      </vt:variant>
    </vt:vector>
  </HeadingPairs>
  <TitlesOfParts>
    <vt:vector size="34" baseType="lpstr">
      <vt:lpstr>Arial</vt:lpstr>
      <vt:lpstr>Calibri</vt:lpstr>
      <vt:lpstr>Calibri Light</vt:lpstr>
      <vt:lpstr>Tahoma</vt:lpstr>
      <vt:lpstr>Times New Roman</vt:lpstr>
      <vt:lpstr>Wingdings</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Antalya Göç</dc:creator>
  <cp:lastModifiedBy>Administrator</cp:lastModifiedBy>
  <cp:revision>189</cp:revision>
  <dcterms:created xsi:type="dcterms:W3CDTF">2022-11-16T08:55:20Z</dcterms:created>
  <dcterms:modified xsi:type="dcterms:W3CDTF">2023-11-06T13:10:52Z</dcterms:modified>
</cp:coreProperties>
</file>